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2" r:id="rId15"/>
    <p:sldId id="273" r:id="rId16"/>
    <p:sldId id="276" r:id="rId17"/>
    <p:sldId id="275" r:id="rId18"/>
    <p:sldId id="277" r:id="rId19"/>
    <p:sldId id="282" r:id="rId20"/>
    <p:sldId id="280" r:id="rId21"/>
    <p:sldId id="281" r:id="rId22"/>
    <p:sldId id="279" r:id="rId23"/>
    <p:sldId id="278"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66"/>
    <a:srgbClr val="94DE98"/>
    <a:srgbClr val="D2DF2D"/>
    <a:srgbClr val="EAEAEA"/>
    <a:srgbClr val="DDDDDD"/>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9E75B3F-F8A7-4F6F-A731-2412F578E473}" type="datetimeFigureOut">
              <a:rPr lang="en-US" smtClean="0"/>
              <a:pPr/>
              <a:t>8/7/2010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9E75B3F-F8A7-4F6F-A731-2412F578E473}" type="datetimeFigureOut">
              <a:rPr lang="en-US" smtClean="0"/>
              <a:pPr/>
              <a:t>8/7/2010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9E75B3F-F8A7-4F6F-A731-2412F578E473}" type="datetimeFigureOut">
              <a:rPr lang="en-US" smtClean="0"/>
              <a:pPr/>
              <a:t>8/7/2010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9E75B3F-F8A7-4F6F-A731-2412F578E473}" type="datetimeFigureOut">
              <a:rPr lang="en-US" smtClean="0"/>
              <a:pPr/>
              <a:t>8/7/2010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9E75B3F-F8A7-4F6F-A731-2412F578E473}" type="datetimeFigureOut">
              <a:rPr lang="en-US" smtClean="0"/>
              <a:pPr/>
              <a:t>8/7/2010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9E75B3F-F8A7-4F6F-A731-2412F578E473}" type="datetimeFigureOut">
              <a:rPr lang="en-US" smtClean="0"/>
              <a:pPr/>
              <a:t>8/7/2010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9E75B3F-F8A7-4F6F-A731-2412F578E473}" type="datetimeFigureOut">
              <a:rPr lang="en-US" smtClean="0"/>
              <a:pPr/>
              <a:t>8/7/2010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9E75B3F-F8A7-4F6F-A731-2412F578E473}" type="datetimeFigureOut">
              <a:rPr lang="en-US" smtClean="0"/>
              <a:pPr/>
              <a:t>8/7/2010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9E75B3F-F8A7-4F6F-A731-2412F578E473}" type="datetimeFigureOut">
              <a:rPr lang="en-US" smtClean="0"/>
              <a:pPr/>
              <a:t>8/7/2010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9E75B3F-F8A7-4F6F-A731-2412F578E473}" type="datetimeFigureOut">
              <a:rPr lang="en-US" smtClean="0"/>
              <a:pPr/>
              <a:t>8/7/2010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9E75B3F-F8A7-4F6F-A731-2412F578E473}" type="datetimeFigureOut">
              <a:rPr lang="en-US" smtClean="0"/>
              <a:pPr/>
              <a:t>8/7/2010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DDDDD">
            <a:alpha val="0"/>
          </a:srgb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9E75B3F-F8A7-4F6F-A731-2412F578E473}" type="datetimeFigureOut">
              <a:rPr lang="en-US" smtClean="0"/>
              <a:pPr/>
              <a:t>8/7/2010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6358CC3-2E6A-47C5-ACD9-A630F2D6B64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www.unr.edu/educ/nnwp/publications.html"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76200"/>
            <a:ext cx="7772400" cy="1470025"/>
          </a:xfrm>
        </p:spPr>
        <p:txBody>
          <a:bodyPr/>
          <a:lstStyle/>
          <a:p>
            <a:r>
              <a:rPr lang="en-US" b="1" dirty="0" smtClean="0"/>
              <a:t>The </a:t>
            </a:r>
            <a:r>
              <a:rPr lang="en-US" b="1" i="1" dirty="0" smtClean="0"/>
              <a:t>7 Elements</a:t>
            </a:r>
            <a:r>
              <a:rPr lang="en-US" b="1" dirty="0" smtClean="0"/>
              <a:t> of a</a:t>
            </a:r>
            <a:br>
              <a:rPr lang="en-US" b="1" dirty="0" smtClean="0"/>
            </a:br>
            <a:r>
              <a:rPr lang="en-US" b="1" dirty="0" smtClean="0"/>
              <a:t>Differentiated Writing Lesson</a:t>
            </a:r>
            <a:endParaRPr lang="en-US" b="1" dirty="0"/>
          </a:p>
        </p:txBody>
      </p:sp>
      <p:sp>
        <p:nvSpPr>
          <p:cNvPr id="3" name="Subtitle 2"/>
          <p:cNvSpPr>
            <a:spLocks noGrp="1"/>
          </p:cNvSpPr>
          <p:nvPr>
            <p:ph type="subTitle" idx="1"/>
          </p:nvPr>
        </p:nvSpPr>
        <p:spPr>
          <a:xfrm>
            <a:off x="533400" y="5486400"/>
            <a:ext cx="8382000" cy="1752600"/>
          </a:xfrm>
        </p:spPr>
        <p:txBody>
          <a:bodyPr>
            <a:noAutofit/>
          </a:bodyPr>
          <a:lstStyle/>
          <a:p>
            <a:pPr algn="r"/>
            <a:r>
              <a:rPr lang="en-US" sz="1600" dirty="0" smtClean="0">
                <a:latin typeface="Arial" pitchFamily="34" charset="0"/>
                <a:cs typeface="Arial" pitchFamily="34" charset="0"/>
              </a:rPr>
              <a:t>Corbett Harrison (http://corbettharrison.com)</a:t>
            </a:r>
            <a:br>
              <a:rPr lang="en-US" sz="1600" dirty="0" smtClean="0">
                <a:latin typeface="Arial" pitchFamily="34" charset="0"/>
                <a:cs typeface="Arial" pitchFamily="34" charset="0"/>
              </a:rPr>
            </a:br>
            <a:r>
              <a:rPr lang="en-US" sz="1600" dirty="0" smtClean="0">
                <a:latin typeface="Arial" pitchFamily="34" charset="0"/>
                <a:cs typeface="Arial" pitchFamily="34" charset="0"/>
              </a:rPr>
              <a:t>Northern Nevada Writing Project (http://nnwp.org)</a:t>
            </a:r>
            <a:br>
              <a:rPr lang="en-US" sz="1600" dirty="0" smtClean="0">
                <a:latin typeface="Arial" pitchFamily="34" charset="0"/>
                <a:cs typeface="Arial" pitchFamily="34" charset="0"/>
              </a:rPr>
            </a:br>
            <a:r>
              <a:rPr lang="en-US" sz="1600" dirty="0" smtClean="0">
                <a:latin typeface="Arial" pitchFamily="34" charset="0"/>
                <a:cs typeface="Arial" pitchFamily="34" charset="0"/>
              </a:rPr>
              <a:t>Northwest Regional Professional Development Program (http://nwrpdp.com)</a:t>
            </a:r>
          </a:p>
          <a:p>
            <a:pPr algn="r"/>
            <a:r>
              <a:rPr lang="en-US" sz="1600" dirty="0" smtClean="0">
                <a:latin typeface="Arial" pitchFamily="34" charset="0"/>
                <a:cs typeface="Arial" pitchFamily="34" charset="0"/>
              </a:rPr>
              <a:t>© 2009  All rights reserved</a:t>
            </a:r>
            <a:endParaRPr lang="en-US" sz="1600" dirty="0">
              <a:latin typeface="Arial" pitchFamily="34" charset="0"/>
              <a:cs typeface="Arial" pitchFamily="34" charset="0"/>
            </a:endParaRPr>
          </a:p>
        </p:txBody>
      </p:sp>
      <p:pic>
        <p:nvPicPr>
          <p:cNvPr id="4" name="Picture 3" descr="7_elements_long.png"/>
          <p:cNvPicPr>
            <a:picLocks noChangeAspect="1"/>
          </p:cNvPicPr>
          <p:nvPr/>
        </p:nvPicPr>
        <p:blipFill>
          <a:blip r:embed="rId2" cstate="print"/>
          <a:stretch>
            <a:fillRect/>
          </a:stretch>
        </p:blipFill>
        <p:spPr>
          <a:xfrm>
            <a:off x="228600" y="1675532"/>
            <a:ext cx="2540579" cy="3810868"/>
          </a:xfrm>
          <a:prstGeom prst="rect">
            <a:avLst/>
          </a:prstGeom>
        </p:spPr>
      </p:pic>
      <p:sp>
        <p:nvSpPr>
          <p:cNvPr id="6" name="TextBox 5"/>
          <p:cNvSpPr txBox="1"/>
          <p:nvPr/>
        </p:nvSpPr>
        <p:spPr>
          <a:xfrm>
            <a:off x="3733800" y="2133600"/>
            <a:ext cx="5105400" cy="2062103"/>
          </a:xfrm>
          <a:prstGeom prst="rect">
            <a:avLst/>
          </a:prstGeom>
          <a:noFill/>
        </p:spPr>
        <p:txBody>
          <a:bodyPr wrap="square" rtlCol="0">
            <a:spAutoFit/>
          </a:bodyPr>
          <a:lstStyle/>
          <a:p>
            <a:r>
              <a:rPr lang="en-US" sz="3200" b="1" dirty="0" smtClean="0"/>
              <a:t>Mentor Texts:</a:t>
            </a:r>
          </a:p>
          <a:p>
            <a:r>
              <a:rPr lang="en-US" sz="3200" dirty="0" smtClean="0"/>
              <a:t>One of the Seven Elements of a Differentiated Writing Lesson</a:t>
            </a:r>
            <a:endParaRPr lang="en-US" sz="32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an </a:t>
            </a:r>
            <a:r>
              <a:rPr lang="en-US" sz="2000" i="1" dirty="0" smtClean="0"/>
              <a:t>idea</a:t>
            </a:r>
            <a:r>
              <a:rPr lang="en-US" sz="2000" dirty="0" smtClean="0"/>
              <a:t> mentor text, a </a:t>
            </a:r>
            <a:r>
              <a:rPr lang="en-US" sz="2000" i="1" dirty="0" smtClean="0"/>
              <a:t>structure</a:t>
            </a:r>
            <a:r>
              <a:rPr lang="en-US" sz="2000" dirty="0" smtClean="0"/>
              <a:t> mentor text, and a </a:t>
            </a:r>
            <a:r>
              <a:rPr lang="en-US" sz="2000" i="1" dirty="0" smtClean="0"/>
              <a:t>craft</a:t>
            </a:r>
            <a:r>
              <a:rPr lang="en-US" sz="2000" dirty="0" smtClean="0"/>
              <a:t> mentor text?   How can multiple mentor texts improve a writing lesson?</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9" name="Table 8"/>
          <p:cNvGraphicFramePr>
            <a:graphicFrameLocks noGrp="1"/>
          </p:cNvGraphicFramePr>
          <p:nvPr/>
        </p:nvGraphicFramePr>
        <p:xfrm>
          <a:off x="457200" y="4267200"/>
          <a:ext cx="2743200" cy="2138680"/>
        </p:xfrm>
        <a:graphic>
          <a:graphicData uri="http://schemas.openxmlformats.org/drawingml/2006/table">
            <a:tbl>
              <a:tblPr firstRow="1" bandRow="1">
                <a:tableStyleId>{F5AB1C69-6EDB-4FF4-983F-18BD219EF322}</a:tableStyleId>
              </a:tblPr>
              <a:tblGrid>
                <a:gridCol w="2743200"/>
              </a:tblGrid>
              <a:tr h="675640">
                <a:tc>
                  <a:txBody>
                    <a:bodyPr/>
                    <a:lstStyle/>
                    <a:p>
                      <a:pPr algn="ctr"/>
                      <a:r>
                        <a:rPr lang="en-US" sz="2000" dirty="0" smtClean="0"/>
                        <a:t>craft</a:t>
                      </a:r>
                      <a:r>
                        <a:rPr lang="en-US" sz="2000" baseline="0" dirty="0" smtClean="0"/>
                        <a:t> </a:t>
                      </a:r>
                      <a:r>
                        <a:rPr lang="en-US" baseline="0" dirty="0" smtClean="0"/>
                        <a:t/>
                      </a:r>
                      <a:br>
                        <a:rPr lang="en-US" baseline="0" dirty="0" smtClean="0"/>
                      </a:br>
                      <a:r>
                        <a:rPr lang="en-US" baseline="0" dirty="0" smtClean="0"/>
                        <a:t>mentor texts</a:t>
                      </a:r>
                      <a:endParaRPr lang="en-US" dirty="0"/>
                    </a:p>
                  </a:txBody>
                  <a:tcPr/>
                </a:tc>
              </a:tr>
              <a:tr h="675640">
                <a:tc>
                  <a:txBody>
                    <a:bodyPr/>
                    <a:lstStyle/>
                    <a:p>
                      <a:pPr algn="l"/>
                      <a:r>
                        <a:rPr lang="en-US" dirty="0" smtClean="0"/>
                        <a:t>This mentor text contains well-</a:t>
                      </a:r>
                      <a:r>
                        <a:rPr lang="en-US" baseline="0" dirty="0" smtClean="0"/>
                        <a:t>crafted writing with techniques that can be discussed and imitated by student writers.</a:t>
                      </a:r>
                      <a:endParaRPr lang="en-US" dirty="0"/>
                    </a:p>
                  </a:txBody>
                  <a:tcPr/>
                </a:tc>
              </a:tr>
            </a:tbl>
          </a:graphicData>
        </a:graphic>
      </p:graphicFrame>
      <p:sp>
        <p:nvSpPr>
          <p:cNvPr id="10" name="TextBox 9"/>
          <p:cNvSpPr txBox="1"/>
          <p:nvPr/>
        </p:nvSpPr>
        <p:spPr>
          <a:xfrm>
            <a:off x="533400" y="2133600"/>
            <a:ext cx="2590800" cy="2062103"/>
          </a:xfrm>
          <a:prstGeom prst="rect">
            <a:avLst/>
          </a:prstGeom>
          <a:noFill/>
        </p:spPr>
        <p:txBody>
          <a:bodyPr wrap="square" rtlCol="0">
            <a:spAutoFit/>
          </a:bodyPr>
          <a:lstStyle/>
          <a:p>
            <a:r>
              <a:rPr lang="en-US" sz="3200" dirty="0" smtClean="0"/>
              <a:t>Here is my 1</a:t>
            </a:r>
            <a:r>
              <a:rPr lang="en-US" sz="3200" baseline="30000" dirty="0" smtClean="0"/>
              <a:t>st</a:t>
            </a:r>
            <a:r>
              <a:rPr lang="en-US" sz="3200" dirty="0" smtClean="0"/>
              <a:t> example of </a:t>
            </a:r>
            <a:r>
              <a:rPr lang="en-US" sz="3200" dirty="0" smtClean="0"/>
              <a:t>a </a:t>
            </a:r>
            <a:r>
              <a:rPr lang="en-US" sz="3200" dirty="0" smtClean="0"/>
              <a:t>craft mentor text…</a:t>
            </a:r>
            <a:endParaRPr lang="en-US" sz="3200" dirty="0"/>
          </a:p>
        </p:txBody>
      </p:sp>
      <p:sp>
        <p:nvSpPr>
          <p:cNvPr id="11" name="TextBox 10"/>
          <p:cNvSpPr txBox="1"/>
          <p:nvPr/>
        </p:nvSpPr>
        <p:spPr>
          <a:xfrm>
            <a:off x="3200400" y="2209800"/>
            <a:ext cx="5715000" cy="1200329"/>
          </a:xfrm>
          <a:prstGeom prst="rect">
            <a:avLst/>
          </a:prstGeom>
          <a:solidFill>
            <a:schemeClr val="accent4">
              <a:lumMod val="40000"/>
              <a:lumOff val="60000"/>
            </a:schemeClr>
          </a:solidFill>
        </p:spPr>
        <p:txBody>
          <a:bodyPr wrap="square" rtlCol="0">
            <a:spAutoFit/>
          </a:bodyPr>
          <a:lstStyle/>
          <a:p>
            <a:r>
              <a:rPr lang="en-US" dirty="0" smtClean="0"/>
              <a:t>Julius Lester’s </a:t>
            </a:r>
            <a:r>
              <a:rPr lang="en-US" u="sng" dirty="0" smtClean="0"/>
              <a:t>Sam and the Tigers</a:t>
            </a:r>
            <a:r>
              <a:rPr lang="en-US" dirty="0" smtClean="0"/>
              <a:t> contains wonderful color similes, fresh and lively, not the forced similes our students sometimes write when we ask them to revise.  Each piece of Sam’s clothing is described with this type of simile.</a:t>
            </a:r>
            <a:endParaRPr lang="en-US" dirty="0"/>
          </a:p>
        </p:txBody>
      </p:sp>
      <p:sp>
        <p:nvSpPr>
          <p:cNvPr id="12" name="TextBox 11"/>
          <p:cNvSpPr txBox="1"/>
          <p:nvPr/>
        </p:nvSpPr>
        <p:spPr>
          <a:xfrm>
            <a:off x="3352800" y="3490079"/>
            <a:ext cx="2743200" cy="3139321"/>
          </a:xfrm>
          <a:prstGeom prst="rect">
            <a:avLst/>
          </a:prstGeom>
          <a:solidFill>
            <a:schemeClr val="accent4">
              <a:lumMod val="40000"/>
              <a:lumOff val="60000"/>
            </a:schemeClr>
          </a:solidFill>
        </p:spPr>
        <p:txBody>
          <a:bodyPr wrap="square" rtlCol="0">
            <a:spAutoFit/>
          </a:bodyPr>
          <a:lstStyle/>
          <a:p>
            <a:r>
              <a:rPr lang="en-US" dirty="0" smtClean="0"/>
              <a:t>Students can analyze and discuss what makes the similes in this book “fresh” and “not forced.”  They can then write something new (a color poem, perhaps) or revise a piece of writing, making sure to use fresh similes that Julius Lester would be proud to know he inspired from them.</a:t>
            </a:r>
            <a:endParaRPr lang="en-US" dirty="0"/>
          </a:p>
        </p:txBody>
      </p:sp>
      <p:pic>
        <p:nvPicPr>
          <p:cNvPr id="21506" name="Picture 2"/>
          <p:cNvPicPr>
            <a:picLocks noChangeAspect="1" noChangeArrowheads="1"/>
          </p:cNvPicPr>
          <p:nvPr/>
        </p:nvPicPr>
        <p:blipFill>
          <a:blip r:embed="rId3" cstate="print"/>
          <a:srcRect/>
          <a:stretch>
            <a:fillRect/>
          </a:stretch>
        </p:blipFill>
        <p:spPr bwMode="auto">
          <a:xfrm>
            <a:off x="6400800" y="3810000"/>
            <a:ext cx="2105025" cy="2524125"/>
          </a:xfrm>
          <a:prstGeom prst="rect">
            <a:avLst/>
          </a:prstGeom>
          <a:noFill/>
          <a:ln w="9525">
            <a:solidFill>
              <a:schemeClr val="tx1"/>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an </a:t>
            </a:r>
            <a:r>
              <a:rPr lang="en-US" sz="2000" i="1" dirty="0" smtClean="0"/>
              <a:t>idea</a:t>
            </a:r>
            <a:r>
              <a:rPr lang="en-US" sz="2000" dirty="0" smtClean="0"/>
              <a:t> mentor text, a </a:t>
            </a:r>
            <a:r>
              <a:rPr lang="en-US" sz="2000" i="1" dirty="0" smtClean="0"/>
              <a:t>structure</a:t>
            </a:r>
            <a:r>
              <a:rPr lang="en-US" sz="2000" dirty="0" smtClean="0"/>
              <a:t> mentor text, and a </a:t>
            </a:r>
            <a:r>
              <a:rPr lang="en-US" sz="2000" i="1" dirty="0" smtClean="0"/>
              <a:t>craft</a:t>
            </a:r>
            <a:r>
              <a:rPr lang="en-US" sz="2000" dirty="0" smtClean="0"/>
              <a:t> mentor text?   How can multiple mentor texts improve a writing lesson?</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9" name="Table 8"/>
          <p:cNvGraphicFramePr>
            <a:graphicFrameLocks noGrp="1"/>
          </p:cNvGraphicFramePr>
          <p:nvPr/>
        </p:nvGraphicFramePr>
        <p:xfrm>
          <a:off x="457200" y="4267200"/>
          <a:ext cx="2743200" cy="2138680"/>
        </p:xfrm>
        <a:graphic>
          <a:graphicData uri="http://schemas.openxmlformats.org/drawingml/2006/table">
            <a:tbl>
              <a:tblPr firstRow="1" bandRow="1">
                <a:tableStyleId>{F5AB1C69-6EDB-4FF4-983F-18BD219EF322}</a:tableStyleId>
              </a:tblPr>
              <a:tblGrid>
                <a:gridCol w="2743200"/>
              </a:tblGrid>
              <a:tr h="675640">
                <a:tc>
                  <a:txBody>
                    <a:bodyPr/>
                    <a:lstStyle/>
                    <a:p>
                      <a:pPr algn="ctr"/>
                      <a:r>
                        <a:rPr lang="en-US" sz="2000" dirty="0" smtClean="0"/>
                        <a:t>craft</a:t>
                      </a:r>
                      <a:r>
                        <a:rPr lang="en-US" sz="2000" baseline="0" dirty="0" smtClean="0"/>
                        <a:t> </a:t>
                      </a:r>
                      <a:r>
                        <a:rPr lang="en-US" baseline="0" dirty="0" smtClean="0"/>
                        <a:t/>
                      </a:r>
                      <a:br>
                        <a:rPr lang="en-US" baseline="0" dirty="0" smtClean="0"/>
                      </a:br>
                      <a:r>
                        <a:rPr lang="en-US" baseline="0" dirty="0" smtClean="0"/>
                        <a:t>mentor texts</a:t>
                      </a:r>
                      <a:endParaRPr lang="en-US" dirty="0"/>
                    </a:p>
                  </a:txBody>
                  <a:tcPr/>
                </a:tc>
              </a:tr>
              <a:tr h="675640">
                <a:tc>
                  <a:txBody>
                    <a:bodyPr/>
                    <a:lstStyle/>
                    <a:p>
                      <a:pPr algn="l"/>
                      <a:r>
                        <a:rPr lang="en-US" dirty="0" smtClean="0"/>
                        <a:t>This mentor text contains well-</a:t>
                      </a:r>
                      <a:r>
                        <a:rPr lang="en-US" baseline="0" dirty="0" smtClean="0"/>
                        <a:t>crafted writing with techniques that can be discussed and imitated by student writers.</a:t>
                      </a:r>
                      <a:endParaRPr lang="en-US" dirty="0"/>
                    </a:p>
                  </a:txBody>
                  <a:tcPr/>
                </a:tc>
              </a:tr>
            </a:tbl>
          </a:graphicData>
        </a:graphic>
      </p:graphicFrame>
      <p:sp>
        <p:nvSpPr>
          <p:cNvPr id="10" name="TextBox 9"/>
          <p:cNvSpPr txBox="1"/>
          <p:nvPr/>
        </p:nvSpPr>
        <p:spPr>
          <a:xfrm>
            <a:off x="533400" y="2133600"/>
            <a:ext cx="2590800" cy="2062103"/>
          </a:xfrm>
          <a:prstGeom prst="rect">
            <a:avLst/>
          </a:prstGeom>
          <a:noFill/>
        </p:spPr>
        <p:txBody>
          <a:bodyPr wrap="square" rtlCol="0">
            <a:spAutoFit/>
          </a:bodyPr>
          <a:lstStyle/>
          <a:p>
            <a:r>
              <a:rPr lang="en-US" sz="3200" dirty="0" smtClean="0"/>
              <a:t>Here is my 2</a:t>
            </a:r>
            <a:r>
              <a:rPr lang="en-US" sz="3200" baseline="30000" dirty="0" smtClean="0"/>
              <a:t>nd</a:t>
            </a:r>
            <a:r>
              <a:rPr lang="en-US" sz="3200" dirty="0" smtClean="0"/>
              <a:t> example of </a:t>
            </a:r>
            <a:r>
              <a:rPr lang="en-US" sz="3200" dirty="0" smtClean="0"/>
              <a:t>a </a:t>
            </a:r>
            <a:r>
              <a:rPr lang="en-US" sz="3200" dirty="0" smtClean="0"/>
              <a:t>craft mentor text…</a:t>
            </a:r>
            <a:endParaRPr lang="en-US" sz="3200" dirty="0"/>
          </a:p>
        </p:txBody>
      </p:sp>
      <p:sp>
        <p:nvSpPr>
          <p:cNvPr id="11" name="TextBox 10"/>
          <p:cNvSpPr txBox="1"/>
          <p:nvPr/>
        </p:nvSpPr>
        <p:spPr>
          <a:xfrm>
            <a:off x="3200400" y="2209800"/>
            <a:ext cx="5715000" cy="1200329"/>
          </a:xfrm>
          <a:prstGeom prst="rect">
            <a:avLst/>
          </a:prstGeom>
          <a:solidFill>
            <a:schemeClr val="accent4">
              <a:lumMod val="40000"/>
              <a:lumOff val="60000"/>
            </a:schemeClr>
          </a:solidFill>
        </p:spPr>
        <p:txBody>
          <a:bodyPr wrap="square" rtlCol="0">
            <a:spAutoFit/>
          </a:bodyPr>
          <a:lstStyle/>
          <a:p>
            <a:r>
              <a:rPr lang="en-US" dirty="0" smtClean="0"/>
              <a:t>Anything by Patricia </a:t>
            </a:r>
            <a:r>
              <a:rPr lang="en-US" dirty="0" err="1" smtClean="0"/>
              <a:t>MacLachlan</a:t>
            </a:r>
            <a:r>
              <a:rPr lang="en-US" dirty="0" smtClean="0"/>
              <a:t> is just amazingly well-crafted.  In </a:t>
            </a:r>
            <a:r>
              <a:rPr lang="en-US" u="sng" dirty="0" smtClean="0"/>
              <a:t>All the Places to Love</a:t>
            </a:r>
            <a:r>
              <a:rPr lang="en-US" dirty="0" smtClean="0"/>
              <a:t>, one of the techniques used when describing her childhood home in the country is to begin her sentences with a variety of prepositions.</a:t>
            </a:r>
            <a:endParaRPr lang="en-US" dirty="0"/>
          </a:p>
        </p:txBody>
      </p:sp>
      <p:sp>
        <p:nvSpPr>
          <p:cNvPr id="12" name="TextBox 11"/>
          <p:cNvSpPr txBox="1"/>
          <p:nvPr/>
        </p:nvSpPr>
        <p:spPr>
          <a:xfrm>
            <a:off x="3352800" y="3490079"/>
            <a:ext cx="2819400" cy="3139321"/>
          </a:xfrm>
          <a:prstGeom prst="rect">
            <a:avLst/>
          </a:prstGeom>
          <a:solidFill>
            <a:schemeClr val="accent4">
              <a:lumMod val="40000"/>
              <a:lumOff val="60000"/>
            </a:schemeClr>
          </a:solidFill>
        </p:spPr>
        <p:txBody>
          <a:bodyPr wrap="square" rtlCol="0">
            <a:spAutoFit/>
          </a:bodyPr>
          <a:lstStyle/>
          <a:p>
            <a:r>
              <a:rPr lang="en-US" dirty="0" smtClean="0"/>
              <a:t>Students can analyze and discuss how beginning some sentences with prepositions (instead of using </a:t>
            </a:r>
            <a:r>
              <a:rPr lang="en-US" i="1" dirty="0" smtClean="0"/>
              <a:t>I</a:t>
            </a:r>
            <a:r>
              <a:rPr lang="en-US" dirty="0" smtClean="0"/>
              <a:t> and </a:t>
            </a:r>
            <a:r>
              <a:rPr lang="en-US" i="1" dirty="0" smtClean="0"/>
              <a:t>the </a:t>
            </a:r>
            <a:r>
              <a:rPr lang="en-US" dirty="0" smtClean="0"/>
              <a:t>all the time) can create a series of sentences that have more flow to them.  Students can revise a setting description, changing just some of the sentences to begin this way.</a:t>
            </a:r>
            <a:endParaRPr lang="en-US" dirty="0"/>
          </a:p>
        </p:txBody>
      </p:sp>
      <p:pic>
        <p:nvPicPr>
          <p:cNvPr id="22530" name="Picture 2"/>
          <p:cNvPicPr>
            <a:picLocks noChangeAspect="1" noChangeArrowheads="1"/>
          </p:cNvPicPr>
          <p:nvPr/>
        </p:nvPicPr>
        <p:blipFill>
          <a:blip r:embed="rId3" cstate="print"/>
          <a:srcRect/>
          <a:stretch>
            <a:fillRect/>
          </a:stretch>
        </p:blipFill>
        <p:spPr bwMode="auto">
          <a:xfrm>
            <a:off x="6324600" y="3810000"/>
            <a:ext cx="2124075" cy="2524125"/>
          </a:xfrm>
          <a:prstGeom prst="rect">
            <a:avLst/>
          </a:prstGeom>
          <a:noFill/>
          <a:ln w="9525">
            <a:solidFill>
              <a:schemeClr val="tx1"/>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an </a:t>
            </a:r>
            <a:r>
              <a:rPr lang="en-US" sz="2000" i="1" dirty="0" smtClean="0"/>
              <a:t>idea</a:t>
            </a:r>
            <a:r>
              <a:rPr lang="en-US" sz="2000" dirty="0" smtClean="0"/>
              <a:t> mentor text, a </a:t>
            </a:r>
            <a:r>
              <a:rPr lang="en-US" sz="2000" i="1" dirty="0" smtClean="0"/>
              <a:t>structure</a:t>
            </a:r>
            <a:r>
              <a:rPr lang="en-US" sz="2000" dirty="0" smtClean="0"/>
              <a:t> mentor text, and a </a:t>
            </a:r>
            <a:r>
              <a:rPr lang="en-US" sz="2000" i="1" dirty="0" smtClean="0"/>
              <a:t>craft</a:t>
            </a:r>
            <a:r>
              <a:rPr lang="en-US" sz="2000" dirty="0" smtClean="0"/>
              <a:t> mentor text?   How can multiple mentor texts improve a writing lesson?</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9" name="Table 8"/>
          <p:cNvGraphicFramePr>
            <a:graphicFrameLocks noGrp="1"/>
          </p:cNvGraphicFramePr>
          <p:nvPr/>
        </p:nvGraphicFramePr>
        <p:xfrm>
          <a:off x="457200" y="4267200"/>
          <a:ext cx="2743200" cy="2138680"/>
        </p:xfrm>
        <a:graphic>
          <a:graphicData uri="http://schemas.openxmlformats.org/drawingml/2006/table">
            <a:tbl>
              <a:tblPr firstRow="1" bandRow="1">
                <a:tableStyleId>{F5AB1C69-6EDB-4FF4-983F-18BD219EF322}</a:tableStyleId>
              </a:tblPr>
              <a:tblGrid>
                <a:gridCol w="2743200"/>
              </a:tblGrid>
              <a:tr h="675640">
                <a:tc>
                  <a:txBody>
                    <a:bodyPr/>
                    <a:lstStyle/>
                    <a:p>
                      <a:pPr algn="ctr"/>
                      <a:r>
                        <a:rPr lang="en-US" sz="2000" dirty="0" smtClean="0"/>
                        <a:t>craft</a:t>
                      </a:r>
                      <a:r>
                        <a:rPr lang="en-US" sz="2000" baseline="0" dirty="0" smtClean="0"/>
                        <a:t> </a:t>
                      </a:r>
                      <a:r>
                        <a:rPr lang="en-US" baseline="0" dirty="0" smtClean="0"/>
                        <a:t/>
                      </a:r>
                      <a:br>
                        <a:rPr lang="en-US" baseline="0" dirty="0" smtClean="0"/>
                      </a:br>
                      <a:r>
                        <a:rPr lang="en-US" baseline="0" dirty="0" smtClean="0"/>
                        <a:t>mentor texts</a:t>
                      </a:r>
                      <a:endParaRPr lang="en-US" dirty="0"/>
                    </a:p>
                  </a:txBody>
                  <a:tcPr/>
                </a:tc>
              </a:tr>
              <a:tr h="675640">
                <a:tc>
                  <a:txBody>
                    <a:bodyPr/>
                    <a:lstStyle/>
                    <a:p>
                      <a:pPr algn="l"/>
                      <a:r>
                        <a:rPr lang="en-US" dirty="0" smtClean="0"/>
                        <a:t>This mentor text contains well-</a:t>
                      </a:r>
                      <a:r>
                        <a:rPr lang="en-US" baseline="0" dirty="0" smtClean="0"/>
                        <a:t>crafted writing with techniques that can be discussed and imitated by student writers.</a:t>
                      </a:r>
                      <a:endParaRPr lang="en-US" dirty="0"/>
                    </a:p>
                  </a:txBody>
                  <a:tcPr/>
                </a:tc>
              </a:tr>
            </a:tbl>
          </a:graphicData>
        </a:graphic>
      </p:graphicFrame>
      <p:sp>
        <p:nvSpPr>
          <p:cNvPr id="10" name="TextBox 9"/>
          <p:cNvSpPr txBox="1"/>
          <p:nvPr/>
        </p:nvSpPr>
        <p:spPr>
          <a:xfrm>
            <a:off x="533400" y="2133600"/>
            <a:ext cx="2590800" cy="2062103"/>
          </a:xfrm>
          <a:prstGeom prst="rect">
            <a:avLst/>
          </a:prstGeom>
          <a:noFill/>
        </p:spPr>
        <p:txBody>
          <a:bodyPr wrap="square" rtlCol="0">
            <a:spAutoFit/>
          </a:bodyPr>
          <a:lstStyle/>
          <a:p>
            <a:r>
              <a:rPr lang="en-US" sz="3200" dirty="0" smtClean="0"/>
              <a:t>Here is my 3</a:t>
            </a:r>
            <a:r>
              <a:rPr lang="en-US" sz="3200" baseline="30000" dirty="0" smtClean="0"/>
              <a:t>rd</a:t>
            </a:r>
            <a:r>
              <a:rPr lang="en-US" sz="3200" dirty="0" smtClean="0"/>
              <a:t> example of </a:t>
            </a:r>
            <a:r>
              <a:rPr lang="en-US" sz="3200" dirty="0" smtClean="0"/>
              <a:t>a </a:t>
            </a:r>
            <a:r>
              <a:rPr lang="en-US" sz="3200" dirty="0" smtClean="0"/>
              <a:t>craft mentor text…</a:t>
            </a:r>
            <a:endParaRPr lang="en-US" sz="3200" dirty="0"/>
          </a:p>
        </p:txBody>
      </p:sp>
      <p:sp>
        <p:nvSpPr>
          <p:cNvPr id="11" name="TextBox 10"/>
          <p:cNvSpPr txBox="1"/>
          <p:nvPr/>
        </p:nvSpPr>
        <p:spPr>
          <a:xfrm>
            <a:off x="3200400" y="2209800"/>
            <a:ext cx="5715000" cy="1200329"/>
          </a:xfrm>
          <a:prstGeom prst="rect">
            <a:avLst/>
          </a:prstGeom>
          <a:solidFill>
            <a:schemeClr val="accent4">
              <a:lumMod val="40000"/>
              <a:lumOff val="60000"/>
            </a:schemeClr>
          </a:solidFill>
        </p:spPr>
        <p:txBody>
          <a:bodyPr wrap="square" rtlCol="0">
            <a:spAutoFit/>
          </a:bodyPr>
          <a:lstStyle/>
          <a:p>
            <a:r>
              <a:rPr lang="en-US" dirty="0" smtClean="0"/>
              <a:t>Ralph Fletcher’s </a:t>
            </a:r>
            <a:r>
              <a:rPr lang="en-US" u="sng" dirty="0" smtClean="0"/>
              <a:t>Marshfield Dreams</a:t>
            </a:r>
            <a:r>
              <a:rPr lang="en-US" dirty="0" smtClean="0"/>
              <a:t> is his autobiography.  One style technique Fletcher is so skilled with is his use of subtle alliteration.  His descriptions very subtly place verbs and adjectives together so the sounds play off one another.</a:t>
            </a:r>
            <a:endParaRPr lang="en-US" dirty="0"/>
          </a:p>
        </p:txBody>
      </p:sp>
      <p:sp>
        <p:nvSpPr>
          <p:cNvPr id="12" name="TextBox 11"/>
          <p:cNvSpPr txBox="1"/>
          <p:nvPr/>
        </p:nvSpPr>
        <p:spPr>
          <a:xfrm>
            <a:off x="3352800" y="3490079"/>
            <a:ext cx="2819400" cy="3139321"/>
          </a:xfrm>
          <a:prstGeom prst="rect">
            <a:avLst/>
          </a:prstGeom>
          <a:solidFill>
            <a:schemeClr val="accent4">
              <a:lumMod val="40000"/>
              <a:lumOff val="60000"/>
            </a:schemeClr>
          </a:solidFill>
        </p:spPr>
        <p:txBody>
          <a:bodyPr wrap="square" rtlCol="0">
            <a:spAutoFit/>
          </a:bodyPr>
          <a:lstStyle/>
          <a:p>
            <a:r>
              <a:rPr lang="en-US" dirty="0" smtClean="0"/>
              <a:t>Students can analyze and discuss </a:t>
            </a:r>
            <a:r>
              <a:rPr lang="en-US" i="1" dirty="0" smtClean="0"/>
              <a:t>any</a:t>
            </a:r>
            <a:r>
              <a:rPr lang="en-US" dirty="0" smtClean="0"/>
              <a:t> of the short chapters from this book, looking for instances of subtle alliteration.  They can then be prompted to look in their own writing for places where subtle alliteration would add to the writing, perhaps making it more fun to read aloud.</a:t>
            </a:r>
            <a:endParaRPr lang="en-US" dirty="0"/>
          </a:p>
        </p:txBody>
      </p:sp>
      <p:pic>
        <p:nvPicPr>
          <p:cNvPr id="23554" name="Picture 2"/>
          <p:cNvPicPr>
            <a:picLocks noChangeAspect="1" noChangeArrowheads="1"/>
          </p:cNvPicPr>
          <p:nvPr/>
        </p:nvPicPr>
        <p:blipFill>
          <a:blip r:embed="rId3" cstate="print"/>
          <a:srcRect/>
          <a:stretch>
            <a:fillRect/>
          </a:stretch>
        </p:blipFill>
        <p:spPr bwMode="auto">
          <a:xfrm>
            <a:off x="6562725" y="3810000"/>
            <a:ext cx="1819275" cy="2524125"/>
          </a:xfrm>
          <a:prstGeom prst="rect">
            <a:avLst/>
          </a:prstGeom>
          <a:noFill/>
          <a:ln w="9525">
            <a:solidFill>
              <a:schemeClr val="tx1"/>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an </a:t>
            </a:r>
            <a:r>
              <a:rPr lang="en-US" sz="2000" i="1" dirty="0" smtClean="0"/>
              <a:t>idea</a:t>
            </a:r>
            <a:r>
              <a:rPr lang="en-US" sz="2000" dirty="0" smtClean="0"/>
              <a:t> mentor text, a </a:t>
            </a:r>
            <a:r>
              <a:rPr lang="en-US" sz="2000" i="1" dirty="0" smtClean="0"/>
              <a:t>structure</a:t>
            </a:r>
            <a:r>
              <a:rPr lang="en-US" sz="2000" dirty="0" smtClean="0"/>
              <a:t> mentor text, and a </a:t>
            </a:r>
            <a:r>
              <a:rPr lang="en-US" sz="2000" i="1" dirty="0" smtClean="0"/>
              <a:t>craft</a:t>
            </a:r>
            <a:r>
              <a:rPr lang="en-US" sz="2000" dirty="0" smtClean="0"/>
              <a:t> mentor text?   How can multiple mentor texts improve a writing lesson?</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10" name="Table 9"/>
          <p:cNvGraphicFramePr>
            <a:graphicFrameLocks noGrp="1"/>
          </p:cNvGraphicFramePr>
          <p:nvPr/>
        </p:nvGraphicFramePr>
        <p:xfrm>
          <a:off x="381000" y="2194560"/>
          <a:ext cx="3962400" cy="4130040"/>
        </p:xfrm>
        <a:graphic>
          <a:graphicData uri="http://schemas.openxmlformats.org/drawingml/2006/table">
            <a:tbl>
              <a:tblPr firstRow="1" bandRow="1">
                <a:tableStyleId>{F5AB1C69-6EDB-4FF4-983F-18BD219EF322}</a:tableStyleId>
              </a:tblPr>
              <a:tblGrid>
                <a:gridCol w="3962400"/>
              </a:tblGrid>
              <a:tr h="370840">
                <a:tc>
                  <a:txBody>
                    <a:bodyPr/>
                    <a:lstStyle/>
                    <a:p>
                      <a:pPr algn="ctr"/>
                      <a:r>
                        <a:rPr lang="en-US" sz="1800" dirty="0" smtClean="0"/>
                        <a:t>Idea </a:t>
                      </a:r>
                      <a:r>
                        <a:rPr lang="en-US" dirty="0" smtClean="0"/>
                        <a:t>mentor texts</a:t>
                      </a:r>
                      <a:endParaRPr lang="en-US" dirty="0"/>
                    </a:p>
                  </a:txBody>
                  <a:tcPr>
                    <a:solidFill>
                      <a:schemeClr val="accent3">
                        <a:lumMod val="75000"/>
                      </a:schemeClr>
                    </a:solidFill>
                  </a:tcPr>
                </a:tc>
              </a:tr>
              <a:tr h="370840">
                <a:tc>
                  <a:txBody>
                    <a:bodyPr/>
                    <a:lstStyle/>
                    <a:p>
                      <a:pPr algn="l"/>
                      <a:r>
                        <a:rPr lang="en-US" dirty="0" smtClean="0"/>
                        <a:t>This mentor</a:t>
                      </a:r>
                      <a:r>
                        <a:rPr lang="en-US" baseline="0" dirty="0" smtClean="0"/>
                        <a:t> text’s </a:t>
                      </a:r>
                      <a:r>
                        <a:rPr lang="en-US" dirty="0" smtClean="0"/>
                        <a:t>unique or interesting idea is used to inspire a fresh or unique idea from your student writers.</a:t>
                      </a:r>
                      <a:endParaRPr lang="en-US" dirty="0"/>
                    </a:p>
                  </a:txBody>
                  <a:tcPr/>
                </a:tc>
              </a:tr>
              <a:tr h="370840">
                <a:tc>
                  <a:txBody>
                    <a:bodyPr/>
                    <a:lstStyle/>
                    <a:p>
                      <a:pPr algn="ctr"/>
                      <a:r>
                        <a:rPr lang="en-US" sz="1800" b="1" dirty="0" smtClean="0">
                          <a:solidFill>
                            <a:schemeClr val="bg1"/>
                          </a:solidFill>
                        </a:rPr>
                        <a:t>Structure </a:t>
                      </a:r>
                      <a:r>
                        <a:rPr lang="en-US" b="1" dirty="0" smtClean="0">
                          <a:solidFill>
                            <a:schemeClr val="bg1"/>
                          </a:solidFill>
                        </a:rPr>
                        <a:t>mentor</a:t>
                      </a:r>
                      <a:r>
                        <a:rPr lang="en-US" b="1" baseline="0" dirty="0" smtClean="0">
                          <a:solidFill>
                            <a:schemeClr val="bg1"/>
                          </a:solidFill>
                        </a:rPr>
                        <a:t> texts</a:t>
                      </a:r>
                      <a:endParaRPr lang="en-US" b="1" dirty="0">
                        <a:solidFill>
                          <a:schemeClr val="bg1"/>
                        </a:solidFill>
                      </a:endParaRPr>
                    </a:p>
                  </a:txBody>
                  <a:tcPr>
                    <a:solidFill>
                      <a:schemeClr val="accent3">
                        <a:lumMod val="75000"/>
                      </a:schemeClr>
                    </a:solidFill>
                  </a:tcPr>
                </a:tc>
              </a:tr>
              <a:tr h="370840">
                <a:tc>
                  <a:txBody>
                    <a:bodyPr/>
                    <a:lstStyle/>
                    <a:p>
                      <a:pPr algn="l"/>
                      <a:r>
                        <a:rPr lang="en-US" dirty="0" smtClean="0"/>
                        <a:t>This mentor text</a:t>
                      </a:r>
                      <a:r>
                        <a:rPr lang="en-US" baseline="0" dirty="0" smtClean="0"/>
                        <a:t> provides a structure that student writers can “borrow” to write about their own unique ideas.</a:t>
                      </a:r>
                      <a:endParaRPr lang="en-US" dirty="0"/>
                    </a:p>
                  </a:txBody>
                  <a:tcPr/>
                </a:tc>
              </a:tr>
              <a:tr h="370840">
                <a:tc>
                  <a:txBody>
                    <a:bodyPr/>
                    <a:lstStyle/>
                    <a:p>
                      <a:pPr algn="ctr"/>
                      <a:r>
                        <a:rPr lang="en-US" sz="1800" b="1" dirty="0" smtClean="0">
                          <a:solidFill>
                            <a:schemeClr val="bg1"/>
                          </a:solidFill>
                        </a:rPr>
                        <a:t>Craft</a:t>
                      </a:r>
                      <a:r>
                        <a:rPr lang="en-US" sz="1800" b="1" baseline="0" dirty="0" smtClean="0">
                          <a:solidFill>
                            <a:schemeClr val="bg1"/>
                          </a:solidFill>
                        </a:rPr>
                        <a:t> </a:t>
                      </a:r>
                      <a:r>
                        <a:rPr lang="en-US" b="1" baseline="0" dirty="0" smtClean="0">
                          <a:solidFill>
                            <a:schemeClr val="bg1"/>
                          </a:solidFill>
                        </a:rPr>
                        <a:t>mentor texts</a:t>
                      </a:r>
                      <a:endParaRPr lang="en-US" b="1" dirty="0">
                        <a:solidFill>
                          <a:schemeClr val="bg1"/>
                        </a:solidFill>
                      </a:endParaRPr>
                    </a:p>
                  </a:txBody>
                  <a:tcPr>
                    <a:solidFill>
                      <a:schemeClr val="accent3">
                        <a:lumMod val="75000"/>
                      </a:schemeClr>
                    </a:solidFill>
                  </a:tcPr>
                </a:tc>
              </a:tr>
              <a:tr h="370840">
                <a:tc>
                  <a:txBody>
                    <a:bodyPr/>
                    <a:lstStyle/>
                    <a:p>
                      <a:pPr algn="l"/>
                      <a:r>
                        <a:rPr lang="en-US" dirty="0" smtClean="0"/>
                        <a:t>This mentor text contains well-</a:t>
                      </a:r>
                      <a:r>
                        <a:rPr lang="en-US" baseline="0" dirty="0" smtClean="0"/>
                        <a:t>crafted writing with techniques that can be discussed and imitated by student writers.</a:t>
                      </a:r>
                      <a:endParaRPr lang="en-US" dirty="0"/>
                    </a:p>
                  </a:txBody>
                  <a:tcPr/>
                </a:tc>
              </a:tr>
            </a:tbl>
          </a:graphicData>
        </a:graphic>
      </p:graphicFrame>
      <p:grpSp>
        <p:nvGrpSpPr>
          <p:cNvPr id="12" name="Group 11"/>
          <p:cNvGrpSpPr/>
          <p:nvPr/>
        </p:nvGrpSpPr>
        <p:grpSpPr>
          <a:xfrm>
            <a:off x="4800600" y="2362200"/>
            <a:ext cx="3962400" cy="4267379"/>
            <a:chOff x="4800600" y="2419350"/>
            <a:chExt cx="3962400" cy="4267379"/>
          </a:xfrm>
        </p:grpSpPr>
        <p:pic>
          <p:nvPicPr>
            <p:cNvPr id="11" name="Picture 2" descr="http://writingfix.com/images/teacher_books/Comp_Cont_Guide.jpg">
              <a:hlinkClick r:id="rId3"/>
            </p:cNvPr>
            <p:cNvPicPr>
              <a:picLocks noChangeAspect="1" noChangeArrowheads="1"/>
            </p:cNvPicPr>
            <p:nvPr/>
          </p:nvPicPr>
          <p:blipFill>
            <a:blip r:embed="rId4" cstate="print"/>
            <a:srcRect/>
            <a:stretch>
              <a:fillRect/>
            </a:stretch>
          </p:blipFill>
          <p:spPr bwMode="auto">
            <a:xfrm>
              <a:off x="5486400" y="2419350"/>
              <a:ext cx="2381250" cy="3067050"/>
            </a:xfrm>
            <a:prstGeom prst="rect">
              <a:avLst/>
            </a:prstGeom>
            <a:noFill/>
          </p:spPr>
        </p:pic>
        <p:sp>
          <p:nvSpPr>
            <p:cNvPr id="9" name="TextBox 8"/>
            <p:cNvSpPr txBox="1"/>
            <p:nvPr/>
          </p:nvSpPr>
          <p:spPr>
            <a:xfrm>
              <a:off x="4800600" y="5486400"/>
              <a:ext cx="3962400" cy="1200329"/>
            </a:xfrm>
            <a:prstGeom prst="rect">
              <a:avLst/>
            </a:prstGeom>
            <a:noFill/>
          </p:spPr>
          <p:txBody>
            <a:bodyPr wrap="square" rtlCol="0">
              <a:spAutoFit/>
            </a:bodyPr>
            <a:lstStyle/>
            <a:p>
              <a:r>
                <a:rPr lang="en-US" dirty="0" smtClean="0"/>
                <a:t>In 2008, the NNWP’s </a:t>
              </a:r>
              <a:r>
                <a:rPr lang="en-US" i="1" dirty="0" smtClean="0"/>
                <a:t>Going Deep with Compare &amp; Contrast Thinking </a:t>
              </a:r>
              <a:r>
                <a:rPr lang="en-US" dirty="0" smtClean="0"/>
                <a:t>Guide inspired me to use better comparative thinking in my teaching and planning.</a:t>
              </a:r>
              <a:endParaRPr 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an </a:t>
            </a:r>
            <a:r>
              <a:rPr lang="en-US" sz="2000" i="1" dirty="0" smtClean="0"/>
              <a:t>idea</a:t>
            </a:r>
            <a:r>
              <a:rPr lang="en-US" sz="2000" dirty="0" smtClean="0"/>
              <a:t> mentor text, a </a:t>
            </a:r>
            <a:r>
              <a:rPr lang="en-US" sz="2000" i="1" dirty="0" smtClean="0"/>
              <a:t>structure</a:t>
            </a:r>
            <a:r>
              <a:rPr lang="en-US" sz="2000" dirty="0" smtClean="0"/>
              <a:t> mentor text, and a </a:t>
            </a:r>
            <a:r>
              <a:rPr lang="en-US" sz="2000" i="1" dirty="0" smtClean="0"/>
              <a:t>craft</a:t>
            </a:r>
            <a:r>
              <a:rPr lang="en-US" sz="2000" dirty="0" smtClean="0"/>
              <a:t> mentor text?   How can multiple mentor texts improve a writing lesson?</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pic>
        <p:nvPicPr>
          <p:cNvPr id="1026" name="Picture 2" descr="View Image"/>
          <p:cNvPicPr>
            <a:picLocks noChangeAspect="1" noChangeArrowheads="1"/>
          </p:cNvPicPr>
          <p:nvPr/>
        </p:nvPicPr>
        <p:blipFill>
          <a:blip r:embed="rId3" cstate="print"/>
          <a:srcRect/>
          <a:stretch>
            <a:fillRect/>
          </a:stretch>
        </p:blipFill>
        <p:spPr bwMode="auto">
          <a:xfrm>
            <a:off x="685800" y="2362200"/>
            <a:ext cx="2047875" cy="2381250"/>
          </a:xfrm>
          <a:prstGeom prst="rect">
            <a:avLst/>
          </a:prstGeom>
          <a:noFill/>
          <a:ln>
            <a:solidFill>
              <a:schemeClr val="tx1"/>
            </a:solidFill>
          </a:ln>
        </p:spPr>
      </p:pic>
      <p:pic>
        <p:nvPicPr>
          <p:cNvPr id="1028" name="Picture 4" descr="View Image"/>
          <p:cNvPicPr>
            <a:picLocks noChangeAspect="1" noChangeArrowheads="1"/>
          </p:cNvPicPr>
          <p:nvPr/>
        </p:nvPicPr>
        <p:blipFill>
          <a:blip r:embed="rId4" cstate="print"/>
          <a:srcRect/>
          <a:stretch>
            <a:fillRect/>
          </a:stretch>
        </p:blipFill>
        <p:spPr bwMode="auto">
          <a:xfrm>
            <a:off x="6629400" y="2362200"/>
            <a:ext cx="1571625" cy="2381250"/>
          </a:xfrm>
          <a:prstGeom prst="rect">
            <a:avLst/>
          </a:prstGeom>
          <a:noFill/>
          <a:ln>
            <a:solidFill>
              <a:schemeClr val="tx1"/>
            </a:solidFill>
          </a:ln>
        </p:spPr>
      </p:pic>
      <p:grpSp>
        <p:nvGrpSpPr>
          <p:cNvPr id="2" name="Group 10"/>
          <p:cNvGrpSpPr/>
          <p:nvPr/>
        </p:nvGrpSpPr>
        <p:grpSpPr>
          <a:xfrm>
            <a:off x="3276600" y="2667000"/>
            <a:ext cx="2667000" cy="1828800"/>
            <a:chOff x="2667000" y="2667000"/>
            <a:chExt cx="2667000" cy="1828800"/>
          </a:xfrm>
        </p:grpSpPr>
        <p:sp>
          <p:nvSpPr>
            <p:cNvPr id="9" name="Oval 8"/>
            <p:cNvSpPr/>
            <p:nvPr/>
          </p:nvSpPr>
          <p:spPr>
            <a:xfrm>
              <a:off x="2667000" y="2667000"/>
              <a:ext cx="1828800" cy="1828800"/>
            </a:xfrm>
            <a:prstGeom prst="ellipse">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3505200" y="2667000"/>
              <a:ext cx="1828800" cy="1828800"/>
            </a:xfrm>
            <a:prstGeom prst="ellipse">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 name="TextBox 11"/>
          <p:cNvSpPr txBox="1"/>
          <p:nvPr/>
        </p:nvSpPr>
        <p:spPr>
          <a:xfrm>
            <a:off x="228600" y="4724400"/>
            <a:ext cx="4724400" cy="2031325"/>
          </a:xfrm>
          <a:prstGeom prst="rect">
            <a:avLst/>
          </a:prstGeom>
          <a:noFill/>
        </p:spPr>
        <p:txBody>
          <a:bodyPr wrap="square" rtlCol="0">
            <a:spAutoFit/>
          </a:bodyPr>
          <a:lstStyle/>
          <a:p>
            <a:r>
              <a:rPr lang="en-US" dirty="0" smtClean="0">
                <a:latin typeface="Calibri" pitchFamily="34" charset="0"/>
              </a:rPr>
              <a:t>“The leaving happened on a soupy, misty morning when you could hear the street sweeper.  </a:t>
            </a:r>
            <a:r>
              <a:rPr lang="en-US" i="1" dirty="0" err="1" smtClean="0">
                <a:latin typeface="Calibri" pitchFamily="34" charset="0"/>
              </a:rPr>
              <a:t>Sssshhhshsh</a:t>
            </a:r>
            <a:r>
              <a:rPr lang="en-US" dirty="0" smtClean="0">
                <a:latin typeface="Calibri" pitchFamily="34" charset="0"/>
              </a:rPr>
              <a:t>…  We pressed our faces against the hall window and left cold lips on the pane.  It was the leaving morning.  Boxes of clothes, toys, dishes, and pictures of us everywhere.”</a:t>
            </a:r>
            <a:endParaRPr lang="en-US" dirty="0">
              <a:latin typeface="Calibri" pitchFamily="34" charset="0"/>
            </a:endParaRPr>
          </a:p>
        </p:txBody>
      </p:sp>
      <p:sp>
        <p:nvSpPr>
          <p:cNvPr id="13" name="TextBox 12"/>
          <p:cNvSpPr txBox="1"/>
          <p:nvPr/>
        </p:nvSpPr>
        <p:spPr>
          <a:xfrm>
            <a:off x="5410200" y="4800600"/>
            <a:ext cx="3657600" cy="1200329"/>
          </a:xfrm>
          <a:prstGeom prst="rect">
            <a:avLst/>
          </a:prstGeom>
          <a:noFill/>
        </p:spPr>
        <p:txBody>
          <a:bodyPr wrap="square" rtlCol="0">
            <a:spAutoFit/>
          </a:bodyPr>
          <a:lstStyle/>
          <a:p>
            <a:r>
              <a:rPr lang="en-US" dirty="0" smtClean="0">
                <a:latin typeface="Calibri" pitchFamily="34" charset="0"/>
              </a:rPr>
              <a:t>“It was moving day.  Mr. and Mrs. Kim were moving.  Jenny Kim was moving.  Jack Kim was moving.  But not Annie.”</a:t>
            </a:r>
            <a:endParaRPr lang="en-US" dirty="0">
              <a:latin typeface="Calibri" pitchFamily="34" charset="0"/>
            </a:endParaRPr>
          </a:p>
        </p:txBody>
      </p:sp>
      <p:sp>
        <p:nvSpPr>
          <p:cNvPr id="14" name="TextBox 13"/>
          <p:cNvSpPr txBox="1"/>
          <p:nvPr/>
        </p:nvSpPr>
        <p:spPr>
          <a:xfrm>
            <a:off x="1447800" y="1905000"/>
            <a:ext cx="6019800" cy="369332"/>
          </a:xfrm>
          <a:prstGeom prst="rect">
            <a:avLst/>
          </a:prstGeom>
          <a:noFill/>
        </p:spPr>
        <p:txBody>
          <a:bodyPr wrap="square" rtlCol="0">
            <a:spAutoFit/>
          </a:bodyPr>
          <a:lstStyle/>
          <a:p>
            <a:pPr algn="ctr"/>
            <a:r>
              <a:rPr lang="en-US" dirty="0" smtClean="0"/>
              <a:t>Extraordinary Writing    </a:t>
            </a:r>
            <a:r>
              <a:rPr lang="en-US" dirty="0" err="1" smtClean="0"/>
              <a:t>vs</a:t>
            </a:r>
            <a:r>
              <a:rPr lang="en-US" dirty="0" smtClean="0"/>
              <a:t>    Competent Writing</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an </a:t>
            </a:r>
            <a:r>
              <a:rPr lang="en-US" sz="2000" i="1" dirty="0" smtClean="0"/>
              <a:t>idea</a:t>
            </a:r>
            <a:r>
              <a:rPr lang="en-US" sz="2000" dirty="0" smtClean="0"/>
              <a:t> mentor text, a </a:t>
            </a:r>
            <a:r>
              <a:rPr lang="en-US" sz="2000" i="1" dirty="0" smtClean="0"/>
              <a:t>structure</a:t>
            </a:r>
            <a:r>
              <a:rPr lang="en-US" sz="2000" dirty="0" smtClean="0"/>
              <a:t> mentor text, and a </a:t>
            </a:r>
            <a:r>
              <a:rPr lang="en-US" sz="2000" i="1" dirty="0" smtClean="0"/>
              <a:t>craft</a:t>
            </a:r>
            <a:r>
              <a:rPr lang="en-US" sz="2000" dirty="0" smtClean="0"/>
              <a:t> mentor text?   How can multiple mentor texts improve a writing lesson?</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743200" y="2209800"/>
            <a:ext cx="6019800" cy="2585323"/>
          </a:xfrm>
          <a:prstGeom prst="rect">
            <a:avLst/>
          </a:prstGeom>
          <a:noFill/>
        </p:spPr>
        <p:txBody>
          <a:bodyPr wrap="square" rtlCol="0">
            <a:spAutoFit/>
          </a:bodyPr>
          <a:lstStyle/>
          <a:p>
            <a:pPr algn="ctr"/>
            <a:r>
              <a:rPr lang="en-US" dirty="0" smtClean="0">
                <a:latin typeface="Calibri" pitchFamily="34" charset="0"/>
              </a:rPr>
              <a:t>A favorite lesson of mine is about to become </a:t>
            </a:r>
            <a:br>
              <a:rPr lang="en-US" dirty="0" smtClean="0">
                <a:latin typeface="Calibri" pitchFamily="34" charset="0"/>
              </a:rPr>
            </a:br>
            <a:r>
              <a:rPr lang="en-US" dirty="0" smtClean="0">
                <a:latin typeface="Calibri" pitchFamily="34" charset="0"/>
              </a:rPr>
              <a:t>better with a second mentor text only</a:t>
            </a:r>
            <a:br>
              <a:rPr lang="en-US" dirty="0" smtClean="0">
                <a:latin typeface="Calibri" pitchFamily="34" charset="0"/>
              </a:rPr>
            </a:br>
            <a:r>
              <a:rPr lang="en-US" dirty="0" smtClean="0">
                <a:latin typeface="Calibri" pitchFamily="34" charset="0"/>
              </a:rPr>
              <a:t>recently discovered</a:t>
            </a:r>
            <a:r>
              <a:rPr lang="en-US" dirty="0" smtClean="0">
                <a:latin typeface="Calibri" pitchFamily="34" charset="0"/>
              </a:rPr>
              <a:t>…</a:t>
            </a:r>
          </a:p>
          <a:p>
            <a:pPr algn="ctr"/>
            <a:endParaRPr lang="en-US" dirty="0" smtClean="0">
              <a:latin typeface="Calibri" pitchFamily="34" charset="0"/>
            </a:endParaRPr>
          </a:p>
          <a:p>
            <a:pPr algn="ctr"/>
            <a:r>
              <a:rPr lang="en-US" dirty="0" smtClean="0">
                <a:latin typeface="Calibri" pitchFamily="34" charset="0"/>
              </a:rPr>
              <a:t>Here is the original text that inspired the lesson and the writing on the next slide…</a:t>
            </a:r>
          </a:p>
          <a:p>
            <a:pPr algn="ctr"/>
            <a:endParaRPr lang="en-US" dirty="0" smtClean="0">
              <a:latin typeface="Calibri" pitchFamily="34" charset="0"/>
            </a:endParaRPr>
          </a:p>
          <a:p>
            <a:pPr algn="ctr"/>
            <a:r>
              <a:rPr lang="en-US" dirty="0" smtClean="0">
                <a:latin typeface="Calibri" pitchFamily="34" charset="0"/>
              </a:rPr>
              <a:t>I can’t wait to teach the lesson again using the second mentor text </a:t>
            </a:r>
            <a:r>
              <a:rPr lang="en-US" smtClean="0">
                <a:latin typeface="Calibri" pitchFamily="34" charset="0"/>
              </a:rPr>
              <a:t>that you’ll see…</a:t>
            </a:r>
            <a:endParaRPr lang="en-US" dirty="0">
              <a:latin typeface="Calibri" pitchFamily="34" charset="0"/>
            </a:endParaRPr>
          </a:p>
        </p:txBody>
      </p:sp>
      <p:pic>
        <p:nvPicPr>
          <p:cNvPr id="15" name="Picture 2"/>
          <p:cNvPicPr>
            <a:picLocks noChangeAspect="1" noChangeArrowheads="1"/>
          </p:cNvPicPr>
          <p:nvPr/>
        </p:nvPicPr>
        <p:blipFill>
          <a:blip r:embed="rId3" cstate="print"/>
          <a:srcRect/>
          <a:stretch>
            <a:fillRect/>
          </a:stretch>
        </p:blipFill>
        <p:spPr bwMode="auto">
          <a:xfrm>
            <a:off x="828675" y="2276475"/>
            <a:ext cx="1609725" cy="2524125"/>
          </a:xfrm>
          <a:prstGeom prst="rect">
            <a:avLst/>
          </a:prstGeom>
          <a:noFill/>
          <a:ln w="9525">
            <a:solidFill>
              <a:schemeClr val="tx1"/>
            </a:solidFill>
            <a:miter lim="800000"/>
            <a:headEnd/>
            <a:tailEnd/>
          </a:ln>
        </p:spPr>
      </p:pic>
      <p:cxnSp>
        <p:nvCxnSpPr>
          <p:cNvPr id="17" name="Straight Arrow Connector 16"/>
          <p:cNvCxnSpPr/>
          <p:nvPr/>
        </p:nvCxnSpPr>
        <p:spPr>
          <a:xfrm rot="10800000">
            <a:off x="2667000" y="4495800"/>
            <a:ext cx="1981200" cy="6858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381000" y="4953000"/>
            <a:ext cx="8382000" cy="1477328"/>
          </a:xfrm>
          <a:prstGeom prst="rect">
            <a:avLst/>
          </a:prstGeom>
          <a:solidFill>
            <a:srgbClr val="FFFF66"/>
          </a:solidFill>
          <a:ln>
            <a:solidFill>
              <a:schemeClr val="accent5">
                <a:lumMod val="75000"/>
              </a:schemeClr>
            </a:solidFill>
          </a:ln>
        </p:spPr>
        <p:txBody>
          <a:bodyPr wrap="square" rtlCol="0">
            <a:spAutoFit/>
          </a:bodyPr>
          <a:lstStyle/>
          <a:p>
            <a:r>
              <a:rPr lang="en-US" dirty="0" smtClean="0">
                <a:latin typeface="Calibri" pitchFamily="34" charset="0"/>
              </a:rPr>
              <a:t>“Homer got down from the chair and pushed a button on the machine marked, ‘</a:t>
            </a:r>
            <a:r>
              <a:rPr lang="en-US" i="1" dirty="0" smtClean="0">
                <a:latin typeface="Calibri" pitchFamily="34" charset="0"/>
              </a:rPr>
              <a:t>Start</a:t>
            </a:r>
            <a:r>
              <a:rPr lang="en-US" dirty="0" smtClean="0">
                <a:latin typeface="Calibri" pitchFamily="34" charset="0"/>
              </a:rPr>
              <a:t>.’ Rings of batter started dropping into the hot fat.  After a ring of batter was cooked on one side an automatic gadget turned it over and the other side would cook.  Then another automatic gadget gave the doughnut a little push and it rolled neatly down a little chute, all ready to eat.”</a:t>
            </a:r>
            <a:endParaRPr lang="en-US" dirty="0">
              <a:latin typeface="Calibri"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2"/>
          <p:cNvPicPr>
            <a:picLocks noChangeAspect="1" noChangeArrowheads="1"/>
          </p:cNvPicPr>
          <p:nvPr/>
        </p:nvPicPr>
        <p:blipFill>
          <a:blip r:embed="rId2" cstate="print"/>
          <a:srcRect/>
          <a:stretch>
            <a:fillRect/>
          </a:stretch>
        </p:blipFill>
        <p:spPr bwMode="auto">
          <a:xfrm>
            <a:off x="914400" y="2276475"/>
            <a:ext cx="1609725" cy="2524125"/>
          </a:xfrm>
          <a:prstGeom prst="rect">
            <a:avLst/>
          </a:prstGeom>
          <a:noFill/>
          <a:ln w="9525">
            <a:solidFill>
              <a:schemeClr val="tx1"/>
            </a:solidFill>
            <a:miter lim="800000"/>
            <a:headEnd/>
            <a:tailEnd/>
          </a:ln>
        </p:spPr>
      </p:pic>
      <p:pic>
        <p:nvPicPr>
          <p:cNvPr id="28674" name="Picture 2"/>
          <p:cNvPicPr>
            <a:picLocks noChangeAspect="1" noChangeArrowheads="1"/>
          </p:cNvPicPr>
          <p:nvPr/>
        </p:nvPicPr>
        <p:blipFill>
          <a:blip r:embed="rId3" cstate="print"/>
          <a:srcRect/>
          <a:stretch>
            <a:fillRect/>
          </a:stretch>
        </p:blipFill>
        <p:spPr bwMode="auto">
          <a:xfrm>
            <a:off x="3124200" y="457200"/>
            <a:ext cx="5676900" cy="2752725"/>
          </a:xfrm>
          <a:prstGeom prst="rect">
            <a:avLst/>
          </a:prstGeom>
          <a:noFill/>
          <a:ln w="9525">
            <a:solidFill>
              <a:schemeClr val="tx1"/>
            </a:solidFill>
            <a:miter lim="800000"/>
            <a:headEnd/>
            <a:tailEnd/>
          </a:ln>
        </p:spPr>
      </p:pic>
      <p:pic>
        <p:nvPicPr>
          <p:cNvPr id="28675" name="Picture 3"/>
          <p:cNvPicPr>
            <a:picLocks noChangeAspect="1" noChangeArrowheads="1"/>
          </p:cNvPicPr>
          <p:nvPr/>
        </p:nvPicPr>
        <p:blipFill>
          <a:blip r:embed="rId4" cstate="print"/>
          <a:srcRect/>
          <a:stretch>
            <a:fillRect/>
          </a:stretch>
        </p:blipFill>
        <p:spPr bwMode="auto">
          <a:xfrm>
            <a:off x="3124200" y="3352800"/>
            <a:ext cx="5619750" cy="3228975"/>
          </a:xfrm>
          <a:prstGeom prst="rect">
            <a:avLst/>
          </a:prstGeom>
          <a:noFill/>
          <a:ln w="9525">
            <a:solidFill>
              <a:schemeClr val="tx1"/>
            </a:solidFill>
            <a:miter lim="800000"/>
            <a:headEnd/>
            <a:tailEnd/>
          </a:ln>
        </p:spPr>
      </p:pic>
      <p:sp>
        <p:nvSpPr>
          <p:cNvPr id="16" name="TextBox 15"/>
          <p:cNvSpPr txBox="1"/>
          <p:nvPr/>
        </p:nvSpPr>
        <p:spPr>
          <a:xfrm>
            <a:off x="304800" y="304800"/>
            <a:ext cx="2667000" cy="369332"/>
          </a:xfrm>
          <a:prstGeom prst="rect">
            <a:avLst/>
          </a:prstGeom>
          <a:noFill/>
        </p:spPr>
        <p:txBody>
          <a:bodyPr wrap="square" rtlCol="0">
            <a:spAutoFit/>
          </a:bodyPr>
          <a:lstStyle/>
          <a:p>
            <a:pPr algn="ctr"/>
            <a:r>
              <a:rPr lang="en-US" dirty="0" smtClean="0"/>
              <a:t>Original Lesson:</a:t>
            </a:r>
            <a:endParaRPr lang="en-US" dirty="0"/>
          </a:p>
        </p:txBody>
      </p:sp>
      <p:sp>
        <p:nvSpPr>
          <p:cNvPr id="18" name="TextBox 17"/>
          <p:cNvSpPr txBox="1"/>
          <p:nvPr/>
        </p:nvSpPr>
        <p:spPr>
          <a:xfrm>
            <a:off x="228600" y="685800"/>
            <a:ext cx="2819400" cy="1200329"/>
          </a:xfrm>
          <a:prstGeom prst="rect">
            <a:avLst/>
          </a:prstGeom>
          <a:noFill/>
        </p:spPr>
        <p:txBody>
          <a:bodyPr wrap="square" rtlCol="0">
            <a:spAutoFit/>
          </a:bodyPr>
          <a:lstStyle/>
          <a:p>
            <a:pPr>
              <a:buFont typeface="Arial" pitchFamily="34" charset="0"/>
              <a:buChar char="•"/>
            </a:pPr>
            <a:r>
              <a:rPr lang="en-US" b="1" dirty="0" smtClean="0"/>
              <a:t>Focus Skill: </a:t>
            </a:r>
            <a:r>
              <a:rPr lang="en-US" dirty="0" smtClean="0"/>
              <a:t>variety of meaningful transitions</a:t>
            </a:r>
          </a:p>
          <a:p>
            <a:pPr>
              <a:buFont typeface="Arial" pitchFamily="34" charset="0"/>
              <a:buChar char="•"/>
            </a:pPr>
            <a:r>
              <a:rPr lang="en-US" b="1" dirty="0" smtClean="0"/>
              <a:t>Revision Skill: </a:t>
            </a:r>
            <a:r>
              <a:rPr lang="en-US" dirty="0" smtClean="0"/>
              <a:t>memorable details</a:t>
            </a:r>
            <a:endParaRPr lang="en-US" dirty="0"/>
          </a:p>
        </p:txBody>
      </p:sp>
      <p:sp>
        <p:nvSpPr>
          <p:cNvPr id="19" name="TextBox 18"/>
          <p:cNvSpPr txBox="1"/>
          <p:nvPr/>
        </p:nvSpPr>
        <p:spPr>
          <a:xfrm>
            <a:off x="228600" y="4953000"/>
            <a:ext cx="2819400" cy="1754326"/>
          </a:xfrm>
          <a:prstGeom prst="rect">
            <a:avLst/>
          </a:prstGeom>
          <a:noFill/>
        </p:spPr>
        <p:txBody>
          <a:bodyPr wrap="square" rtlCol="0">
            <a:spAutoFit/>
          </a:bodyPr>
          <a:lstStyle/>
          <a:p>
            <a:pPr>
              <a:buFont typeface="Arial" pitchFamily="34" charset="0"/>
              <a:buChar char="•"/>
            </a:pPr>
            <a:r>
              <a:rPr lang="en-US" b="1" dirty="0" smtClean="0"/>
              <a:t>Choice:  </a:t>
            </a:r>
            <a:r>
              <a:rPr lang="en-US" dirty="0" smtClean="0"/>
              <a:t>students first created a donut machine, then an original machine; for revision, they chose which piece they thought used transitions best.</a:t>
            </a:r>
            <a:endParaRPr lang="en-US" dirty="0"/>
          </a:p>
        </p:txBody>
      </p:sp>
      <p:sp>
        <p:nvSpPr>
          <p:cNvPr id="9" name="TextBox 8"/>
          <p:cNvSpPr txBox="1"/>
          <p:nvPr/>
        </p:nvSpPr>
        <p:spPr>
          <a:xfrm>
            <a:off x="6400800" y="6248400"/>
            <a:ext cx="2209800" cy="307777"/>
          </a:xfrm>
          <a:prstGeom prst="rect">
            <a:avLst/>
          </a:prstGeom>
          <a:noFill/>
        </p:spPr>
        <p:txBody>
          <a:bodyPr wrap="square" rtlCol="0">
            <a:spAutoFit/>
          </a:bodyPr>
          <a:lstStyle/>
          <a:p>
            <a:r>
              <a:rPr lang="en-US" sz="1400" dirty="0" smtClean="0"/>
              <a:t>(pg. 12 of your packet)</a:t>
            </a:r>
            <a:endParaRPr lang="en-US" sz="14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an </a:t>
            </a:r>
            <a:r>
              <a:rPr lang="en-US" sz="2000" i="1" dirty="0" smtClean="0"/>
              <a:t>idea</a:t>
            </a:r>
            <a:r>
              <a:rPr lang="en-US" sz="2000" dirty="0" smtClean="0"/>
              <a:t> mentor text, a </a:t>
            </a:r>
            <a:r>
              <a:rPr lang="en-US" sz="2000" i="1" dirty="0" smtClean="0"/>
              <a:t>structure</a:t>
            </a:r>
            <a:r>
              <a:rPr lang="en-US" sz="2000" dirty="0" smtClean="0"/>
              <a:t> mentor text, and a </a:t>
            </a:r>
            <a:r>
              <a:rPr lang="en-US" sz="2000" i="1" dirty="0" smtClean="0"/>
              <a:t>craft</a:t>
            </a:r>
            <a:r>
              <a:rPr lang="en-US" sz="2000" dirty="0" smtClean="0"/>
              <a:t> mentor text?   How can multiple mentor texts improve a writing lesson?</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2" name="Group 10"/>
          <p:cNvGrpSpPr/>
          <p:nvPr/>
        </p:nvGrpSpPr>
        <p:grpSpPr>
          <a:xfrm>
            <a:off x="3276600" y="2438400"/>
            <a:ext cx="2667000" cy="1828800"/>
            <a:chOff x="2667000" y="2667000"/>
            <a:chExt cx="2667000" cy="1828800"/>
          </a:xfrm>
        </p:grpSpPr>
        <p:sp>
          <p:nvSpPr>
            <p:cNvPr id="9" name="Oval 8"/>
            <p:cNvSpPr/>
            <p:nvPr/>
          </p:nvSpPr>
          <p:spPr>
            <a:xfrm>
              <a:off x="2667000" y="2667000"/>
              <a:ext cx="1828800" cy="1828800"/>
            </a:xfrm>
            <a:prstGeom prst="ellipse">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3505200" y="2667000"/>
              <a:ext cx="1828800" cy="1828800"/>
            </a:xfrm>
            <a:prstGeom prst="ellipse">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TextBox 13"/>
          <p:cNvSpPr txBox="1"/>
          <p:nvPr/>
        </p:nvSpPr>
        <p:spPr>
          <a:xfrm>
            <a:off x="1447800" y="1905000"/>
            <a:ext cx="6019800" cy="369332"/>
          </a:xfrm>
          <a:prstGeom prst="rect">
            <a:avLst/>
          </a:prstGeom>
          <a:noFill/>
        </p:spPr>
        <p:txBody>
          <a:bodyPr wrap="square" rtlCol="0">
            <a:spAutoFit/>
          </a:bodyPr>
          <a:lstStyle/>
          <a:p>
            <a:pPr algn="ctr"/>
            <a:r>
              <a:rPr lang="en-US" dirty="0" smtClean="0">
                <a:latin typeface="Calibri" pitchFamily="34" charset="0"/>
              </a:rPr>
              <a:t>Check out this machine passage from another book. 	</a:t>
            </a:r>
            <a:endParaRPr lang="en-US" dirty="0"/>
          </a:p>
        </p:txBody>
      </p:sp>
      <p:pic>
        <p:nvPicPr>
          <p:cNvPr id="15" name="Picture 2"/>
          <p:cNvPicPr>
            <a:picLocks noChangeAspect="1" noChangeArrowheads="1"/>
          </p:cNvPicPr>
          <p:nvPr/>
        </p:nvPicPr>
        <p:blipFill>
          <a:blip r:embed="rId3" cstate="print"/>
          <a:srcRect/>
          <a:stretch>
            <a:fillRect/>
          </a:stretch>
        </p:blipFill>
        <p:spPr bwMode="auto">
          <a:xfrm>
            <a:off x="914400" y="2276475"/>
            <a:ext cx="1609725" cy="2524125"/>
          </a:xfrm>
          <a:prstGeom prst="rect">
            <a:avLst/>
          </a:prstGeom>
          <a:noFill/>
          <a:ln w="9525">
            <a:solidFill>
              <a:schemeClr val="tx1"/>
            </a:solidFill>
            <a:miter lim="800000"/>
            <a:headEnd/>
            <a:tailEnd/>
          </a:ln>
        </p:spPr>
      </p:pic>
      <p:pic>
        <p:nvPicPr>
          <p:cNvPr id="27650" name="Picture 2"/>
          <p:cNvPicPr>
            <a:picLocks noChangeAspect="1" noChangeArrowheads="1"/>
          </p:cNvPicPr>
          <p:nvPr/>
        </p:nvPicPr>
        <p:blipFill>
          <a:blip r:embed="rId4" cstate="print"/>
          <a:srcRect/>
          <a:stretch>
            <a:fillRect/>
          </a:stretch>
        </p:blipFill>
        <p:spPr bwMode="auto">
          <a:xfrm>
            <a:off x="6477000" y="2362200"/>
            <a:ext cx="1447800" cy="2286000"/>
          </a:xfrm>
          <a:prstGeom prst="rect">
            <a:avLst/>
          </a:prstGeom>
          <a:noFill/>
          <a:ln w="9525">
            <a:noFill/>
            <a:miter lim="800000"/>
            <a:headEnd/>
            <a:tailEnd/>
          </a:ln>
        </p:spPr>
      </p:pic>
      <p:cxnSp>
        <p:nvCxnSpPr>
          <p:cNvPr id="17" name="Straight Arrow Connector 16"/>
          <p:cNvCxnSpPr/>
          <p:nvPr/>
        </p:nvCxnSpPr>
        <p:spPr>
          <a:xfrm flipV="1">
            <a:off x="4648200" y="4267200"/>
            <a:ext cx="1676400" cy="9144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228600" y="4876800"/>
            <a:ext cx="8686800" cy="1754326"/>
          </a:xfrm>
          <a:prstGeom prst="rect">
            <a:avLst/>
          </a:prstGeom>
          <a:solidFill>
            <a:srgbClr val="FFFF66"/>
          </a:solidFill>
          <a:ln>
            <a:solidFill>
              <a:schemeClr val="accent5">
                <a:lumMod val="75000"/>
              </a:schemeClr>
            </a:solidFill>
          </a:ln>
        </p:spPr>
        <p:txBody>
          <a:bodyPr wrap="square" rtlCol="0">
            <a:spAutoFit/>
          </a:bodyPr>
          <a:lstStyle/>
          <a:p>
            <a:r>
              <a:rPr lang="en-US" dirty="0" smtClean="0"/>
              <a:t>“A cascade of perfect movements, with hundreds of brilliantly calibrated actions, coursed through the mechanical man.  The key tightened a spring connected to a series of gears that extended down into the base of the figure.  There, the last gear turned a series </a:t>
            </a:r>
            <a:r>
              <a:rPr lang="en-US" smtClean="0"/>
              <a:t>of brass disks </a:t>
            </a:r>
            <a:r>
              <a:rPr lang="en-US" dirty="0" smtClean="0"/>
              <a:t>with precisely cut edges.  Two little hammer-like contraptions came down and trailed along the edges of the notched disks, rising and falling as the disks steadily turned (pg. 240).”  Thank you, author Brian Selznick!</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an </a:t>
            </a:r>
            <a:r>
              <a:rPr lang="en-US" sz="2000" i="1" dirty="0" smtClean="0"/>
              <a:t>idea</a:t>
            </a:r>
            <a:r>
              <a:rPr lang="en-US" sz="2000" dirty="0" smtClean="0"/>
              <a:t> mentor text, a </a:t>
            </a:r>
            <a:r>
              <a:rPr lang="en-US" sz="2000" i="1" dirty="0" smtClean="0"/>
              <a:t>structure</a:t>
            </a:r>
            <a:r>
              <a:rPr lang="en-US" sz="2000" dirty="0" smtClean="0"/>
              <a:t> mentor text, and a </a:t>
            </a:r>
            <a:r>
              <a:rPr lang="en-US" sz="2000" i="1" dirty="0" smtClean="0"/>
              <a:t>craft</a:t>
            </a:r>
            <a:r>
              <a:rPr lang="en-US" sz="2000" dirty="0" smtClean="0"/>
              <a:t> mentor text?   How can multiple mentor texts improve a writing lesson?</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2" name="Group 10"/>
          <p:cNvGrpSpPr/>
          <p:nvPr/>
        </p:nvGrpSpPr>
        <p:grpSpPr>
          <a:xfrm>
            <a:off x="3276600" y="2438400"/>
            <a:ext cx="2667000" cy="1828800"/>
            <a:chOff x="2667000" y="2667000"/>
            <a:chExt cx="2667000" cy="1828800"/>
          </a:xfrm>
        </p:grpSpPr>
        <p:sp>
          <p:nvSpPr>
            <p:cNvPr id="9" name="Oval 8"/>
            <p:cNvSpPr/>
            <p:nvPr/>
          </p:nvSpPr>
          <p:spPr>
            <a:xfrm>
              <a:off x="2667000" y="2667000"/>
              <a:ext cx="1828800" cy="1828800"/>
            </a:xfrm>
            <a:prstGeom prst="ellipse">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3505200" y="2667000"/>
              <a:ext cx="1828800" cy="1828800"/>
            </a:xfrm>
            <a:prstGeom prst="ellipse">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TextBox 13"/>
          <p:cNvSpPr txBox="1"/>
          <p:nvPr/>
        </p:nvSpPr>
        <p:spPr>
          <a:xfrm>
            <a:off x="304800" y="1905000"/>
            <a:ext cx="7162800" cy="369332"/>
          </a:xfrm>
          <a:prstGeom prst="rect">
            <a:avLst/>
          </a:prstGeom>
          <a:noFill/>
        </p:spPr>
        <p:txBody>
          <a:bodyPr wrap="square" rtlCol="0">
            <a:spAutoFit/>
          </a:bodyPr>
          <a:lstStyle/>
          <a:p>
            <a:r>
              <a:rPr lang="en-US" dirty="0" smtClean="0"/>
              <a:t>Two contrasting songs (they’re mentor texts too!) on the same topic</a:t>
            </a:r>
            <a:endParaRPr lang="en-US" dirty="0"/>
          </a:p>
        </p:txBody>
      </p:sp>
      <p:pic>
        <p:nvPicPr>
          <p:cNvPr id="29698" name="Picture 2" descr="http://writingfix.com/images/IPOD/ben_harper.jpg"/>
          <p:cNvPicPr>
            <a:picLocks noChangeAspect="1" noChangeArrowheads="1"/>
          </p:cNvPicPr>
          <p:nvPr/>
        </p:nvPicPr>
        <p:blipFill>
          <a:blip r:embed="rId3" cstate="print"/>
          <a:srcRect/>
          <a:stretch>
            <a:fillRect/>
          </a:stretch>
        </p:blipFill>
        <p:spPr bwMode="auto">
          <a:xfrm>
            <a:off x="6705600" y="2286000"/>
            <a:ext cx="1600200" cy="1600200"/>
          </a:xfrm>
          <a:prstGeom prst="rect">
            <a:avLst/>
          </a:prstGeom>
          <a:noFill/>
          <a:ln>
            <a:solidFill>
              <a:schemeClr val="tx1"/>
            </a:solidFill>
          </a:ln>
        </p:spPr>
      </p:pic>
      <p:pic>
        <p:nvPicPr>
          <p:cNvPr id="29699" name="Picture 3"/>
          <p:cNvPicPr>
            <a:picLocks noChangeAspect="1" noChangeArrowheads="1"/>
          </p:cNvPicPr>
          <p:nvPr/>
        </p:nvPicPr>
        <p:blipFill>
          <a:blip r:embed="rId4" cstate="print"/>
          <a:srcRect/>
          <a:stretch>
            <a:fillRect/>
          </a:stretch>
        </p:blipFill>
        <p:spPr bwMode="auto">
          <a:xfrm>
            <a:off x="762000" y="2362200"/>
            <a:ext cx="1619250" cy="1619250"/>
          </a:xfrm>
          <a:prstGeom prst="rect">
            <a:avLst/>
          </a:prstGeom>
          <a:noFill/>
          <a:ln w="9525">
            <a:solidFill>
              <a:schemeClr val="tx1"/>
            </a:solidFill>
            <a:miter lim="800000"/>
            <a:headEnd/>
            <a:tailEnd/>
          </a:ln>
        </p:spPr>
      </p:pic>
      <p:sp>
        <p:nvSpPr>
          <p:cNvPr id="16" name="TextBox 15"/>
          <p:cNvSpPr txBox="1"/>
          <p:nvPr/>
        </p:nvSpPr>
        <p:spPr>
          <a:xfrm>
            <a:off x="381000" y="3962400"/>
            <a:ext cx="3733800" cy="615553"/>
          </a:xfrm>
          <a:prstGeom prst="rect">
            <a:avLst/>
          </a:prstGeom>
          <a:noFill/>
        </p:spPr>
        <p:txBody>
          <a:bodyPr wrap="square" rtlCol="0">
            <a:spAutoFit/>
          </a:bodyPr>
          <a:lstStyle/>
          <a:p>
            <a:r>
              <a:rPr lang="en-US" sz="1600" dirty="0" smtClean="0"/>
              <a:t>John Mayer’s</a:t>
            </a:r>
            <a:r>
              <a:rPr lang="en-US" dirty="0" smtClean="0"/>
              <a:t/>
            </a:r>
            <a:br>
              <a:rPr lang="en-US" dirty="0" smtClean="0"/>
            </a:br>
            <a:r>
              <a:rPr lang="en-US" i="1" dirty="0" smtClean="0"/>
              <a:t>Waiting on the World to Change</a:t>
            </a:r>
            <a:endParaRPr lang="en-US" i="1" dirty="0"/>
          </a:p>
        </p:txBody>
      </p:sp>
      <p:sp>
        <p:nvSpPr>
          <p:cNvPr id="18" name="TextBox 17"/>
          <p:cNvSpPr txBox="1"/>
          <p:nvPr/>
        </p:nvSpPr>
        <p:spPr>
          <a:xfrm>
            <a:off x="5029200" y="3886200"/>
            <a:ext cx="3733800" cy="615553"/>
          </a:xfrm>
          <a:prstGeom prst="rect">
            <a:avLst/>
          </a:prstGeom>
          <a:noFill/>
        </p:spPr>
        <p:txBody>
          <a:bodyPr wrap="square" rtlCol="0">
            <a:spAutoFit/>
          </a:bodyPr>
          <a:lstStyle/>
          <a:p>
            <a:pPr algn="r"/>
            <a:r>
              <a:rPr lang="en-US" sz="1600" dirty="0" smtClean="0"/>
              <a:t>Ben Harper’s</a:t>
            </a:r>
            <a:r>
              <a:rPr lang="en-US" dirty="0" smtClean="0"/>
              <a:t/>
            </a:r>
            <a:br>
              <a:rPr lang="en-US" dirty="0" smtClean="0"/>
            </a:br>
            <a:r>
              <a:rPr lang="en-US" i="1" dirty="0" smtClean="0"/>
              <a:t>With My Own Two Hands</a:t>
            </a:r>
            <a:endParaRPr lang="en-US" i="1" dirty="0"/>
          </a:p>
        </p:txBody>
      </p:sp>
      <p:grpSp>
        <p:nvGrpSpPr>
          <p:cNvPr id="20" name="Group 19"/>
          <p:cNvGrpSpPr/>
          <p:nvPr/>
        </p:nvGrpSpPr>
        <p:grpSpPr>
          <a:xfrm>
            <a:off x="152400" y="4705796"/>
            <a:ext cx="8839200" cy="1923604"/>
            <a:chOff x="152400" y="4705796"/>
            <a:chExt cx="8839200" cy="1923604"/>
          </a:xfrm>
        </p:grpSpPr>
        <p:pic>
          <p:nvPicPr>
            <p:cNvPr id="29700" name="Picture 4"/>
            <p:cNvPicPr>
              <a:picLocks noChangeAspect="1" noChangeArrowheads="1"/>
            </p:cNvPicPr>
            <p:nvPr/>
          </p:nvPicPr>
          <p:blipFill>
            <a:blip r:embed="rId5" cstate="print"/>
            <a:srcRect/>
            <a:stretch>
              <a:fillRect/>
            </a:stretch>
          </p:blipFill>
          <p:spPr bwMode="auto">
            <a:xfrm>
              <a:off x="152400" y="4765825"/>
              <a:ext cx="1143000" cy="1787375"/>
            </a:xfrm>
            <a:prstGeom prst="rect">
              <a:avLst/>
            </a:prstGeom>
            <a:noFill/>
            <a:ln w="9525">
              <a:solidFill>
                <a:schemeClr val="tx1"/>
              </a:solidFill>
              <a:miter lim="800000"/>
              <a:headEnd/>
              <a:tailEnd/>
            </a:ln>
          </p:spPr>
        </p:pic>
        <p:sp>
          <p:nvSpPr>
            <p:cNvPr id="19" name="TextBox 18"/>
            <p:cNvSpPr txBox="1"/>
            <p:nvPr/>
          </p:nvSpPr>
          <p:spPr>
            <a:xfrm>
              <a:off x="1295400" y="4705796"/>
              <a:ext cx="7696200" cy="1923604"/>
            </a:xfrm>
            <a:prstGeom prst="rect">
              <a:avLst/>
            </a:prstGeom>
            <a:solidFill>
              <a:srgbClr val="FFFF66"/>
            </a:solidFill>
            <a:ln>
              <a:solidFill>
                <a:schemeClr val="accent5">
                  <a:lumMod val="75000"/>
                </a:schemeClr>
              </a:solidFill>
            </a:ln>
          </p:spPr>
          <p:txBody>
            <a:bodyPr wrap="square" rtlCol="0">
              <a:spAutoFit/>
            </a:bodyPr>
            <a:lstStyle/>
            <a:p>
              <a:r>
                <a:rPr lang="en-US" sz="1700" dirty="0" smtClean="0"/>
                <a:t>“If we truly want to reach [students]and make connections, we have to meet them where they are and “link” our world as teachers to their world as millennial learners. I passionately believe that one of the places to look for that missing link is where today’s technology meets music: the iPod. Skeptical? Pull out an iPod in class and watch the interest immediately appear on your students' faces. Put lyrics on the overhead and watch the focus in their eyes. Hit play and they are yours. Implement a well-designed lesson attached to that song and you can do magic…” Rob Stone</a:t>
              </a:r>
              <a:endParaRPr lang="en-US" sz="1700"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an </a:t>
            </a:r>
            <a:r>
              <a:rPr lang="en-US" sz="2000" i="1" dirty="0" smtClean="0"/>
              <a:t>idea</a:t>
            </a:r>
            <a:r>
              <a:rPr lang="en-US" sz="2000" dirty="0" smtClean="0"/>
              <a:t> mentor text, a </a:t>
            </a:r>
            <a:r>
              <a:rPr lang="en-US" sz="2000" i="1" dirty="0" smtClean="0"/>
              <a:t>structure</a:t>
            </a:r>
            <a:r>
              <a:rPr lang="en-US" sz="2000" dirty="0" smtClean="0"/>
              <a:t> mentor text, and a </a:t>
            </a:r>
            <a:r>
              <a:rPr lang="en-US" sz="2000" i="1" dirty="0" smtClean="0"/>
              <a:t>craft</a:t>
            </a:r>
            <a:r>
              <a:rPr lang="en-US" sz="2000" dirty="0" smtClean="0"/>
              <a:t> mentor text?   How can multiple mentor texts improve a writing lesson?</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381000" y="2057400"/>
            <a:ext cx="3581400" cy="369332"/>
          </a:xfrm>
          <a:prstGeom prst="rect">
            <a:avLst/>
          </a:prstGeom>
          <a:noFill/>
        </p:spPr>
        <p:txBody>
          <a:bodyPr wrap="square" rtlCol="0">
            <a:spAutoFit/>
          </a:bodyPr>
          <a:lstStyle/>
          <a:p>
            <a:endParaRPr lang="en-US" dirty="0"/>
          </a:p>
        </p:txBody>
      </p:sp>
      <p:sp>
        <p:nvSpPr>
          <p:cNvPr id="20" name="TextBox 19"/>
          <p:cNvSpPr txBox="1"/>
          <p:nvPr/>
        </p:nvSpPr>
        <p:spPr>
          <a:xfrm>
            <a:off x="228600" y="2057400"/>
            <a:ext cx="4419600" cy="4770537"/>
          </a:xfrm>
          <a:prstGeom prst="rect">
            <a:avLst/>
          </a:prstGeom>
          <a:noFill/>
        </p:spPr>
        <p:txBody>
          <a:bodyPr wrap="square" rtlCol="0">
            <a:spAutoFit/>
          </a:bodyPr>
          <a:lstStyle/>
          <a:p>
            <a:r>
              <a:rPr lang="en-US" sz="1600" dirty="0" smtClean="0"/>
              <a:t>Me and all my friends </a:t>
            </a:r>
            <a:br>
              <a:rPr lang="en-US" sz="1600" dirty="0" smtClean="0"/>
            </a:br>
            <a:r>
              <a:rPr lang="en-US" sz="1600" dirty="0" smtClean="0"/>
              <a:t>we're all misunderstood </a:t>
            </a:r>
            <a:br>
              <a:rPr lang="en-US" sz="1600" dirty="0" smtClean="0"/>
            </a:br>
            <a:r>
              <a:rPr lang="en-US" sz="1600" dirty="0" smtClean="0"/>
              <a:t>they say we stand for nothing and </a:t>
            </a:r>
            <a:br>
              <a:rPr lang="en-US" sz="1600" dirty="0" smtClean="0"/>
            </a:br>
            <a:r>
              <a:rPr lang="en-US" sz="1600" dirty="0" smtClean="0"/>
              <a:t>there's no way we ever could </a:t>
            </a:r>
            <a:br>
              <a:rPr lang="en-US" sz="1600" dirty="0" smtClean="0"/>
            </a:br>
            <a:r>
              <a:rPr lang="en-US" sz="1600" dirty="0" smtClean="0"/>
              <a:t>now we see everything that's going wrong </a:t>
            </a:r>
            <a:br>
              <a:rPr lang="en-US" sz="1600" dirty="0" smtClean="0"/>
            </a:br>
            <a:r>
              <a:rPr lang="en-US" sz="1600" dirty="0" smtClean="0"/>
              <a:t>with the world and those who lead it </a:t>
            </a:r>
            <a:br>
              <a:rPr lang="en-US" sz="1600" dirty="0" smtClean="0"/>
            </a:br>
            <a:r>
              <a:rPr lang="en-US" sz="1600" dirty="0" smtClean="0"/>
              <a:t>we just feel like we don't have the means </a:t>
            </a:r>
            <a:br>
              <a:rPr lang="en-US" sz="1600" dirty="0" smtClean="0"/>
            </a:br>
            <a:r>
              <a:rPr lang="en-US" sz="1600" dirty="0" smtClean="0"/>
              <a:t>to rise above and beat it </a:t>
            </a:r>
            <a:br>
              <a:rPr lang="en-US" sz="1600" dirty="0" smtClean="0"/>
            </a:br>
            <a:r>
              <a:rPr lang="en-US" sz="1600" dirty="0" smtClean="0"/>
              <a:t/>
            </a:r>
            <a:br>
              <a:rPr lang="en-US" sz="1600" dirty="0" smtClean="0"/>
            </a:br>
            <a:r>
              <a:rPr lang="en-US" sz="1600" dirty="0" smtClean="0"/>
              <a:t>So we keep waiting </a:t>
            </a:r>
            <a:br>
              <a:rPr lang="en-US" sz="1600" dirty="0" smtClean="0"/>
            </a:br>
            <a:r>
              <a:rPr lang="en-US" sz="1600" dirty="0" err="1" smtClean="0"/>
              <a:t>waiting</a:t>
            </a:r>
            <a:r>
              <a:rPr lang="en-US" sz="1600" dirty="0" smtClean="0"/>
              <a:t> on the world to change </a:t>
            </a:r>
            <a:br>
              <a:rPr lang="en-US" sz="1600" dirty="0" smtClean="0"/>
            </a:br>
            <a:r>
              <a:rPr lang="en-US" sz="1600" dirty="0" smtClean="0"/>
              <a:t>we keep on waiting </a:t>
            </a:r>
            <a:br>
              <a:rPr lang="en-US" sz="1600" dirty="0" smtClean="0"/>
            </a:br>
            <a:r>
              <a:rPr lang="en-US" sz="1600" dirty="0" err="1" smtClean="0"/>
              <a:t>waiting</a:t>
            </a:r>
            <a:r>
              <a:rPr lang="en-US" sz="1600" dirty="0" smtClean="0"/>
              <a:t> on the world to change </a:t>
            </a:r>
            <a:br>
              <a:rPr lang="en-US" sz="1600" dirty="0" smtClean="0"/>
            </a:br>
            <a:r>
              <a:rPr lang="en-US" sz="1600" dirty="0" smtClean="0"/>
              <a:t/>
            </a:r>
            <a:br>
              <a:rPr lang="en-US" sz="1600" dirty="0" smtClean="0"/>
            </a:br>
            <a:r>
              <a:rPr lang="en-US" sz="1600" dirty="0" smtClean="0"/>
              <a:t>It's hard to beat the system </a:t>
            </a:r>
            <a:br>
              <a:rPr lang="en-US" sz="1600" dirty="0" smtClean="0"/>
            </a:br>
            <a:r>
              <a:rPr lang="en-US" sz="1600" dirty="0" smtClean="0"/>
              <a:t>when we're standing at a distance </a:t>
            </a:r>
            <a:br>
              <a:rPr lang="en-US" sz="1600" dirty="0" smtClean="0"/>
            </a:br>
            <a:r>
              <a:rPr lang="en-US" sz="1600" dirty="0" smtClean="0"/>
              <a:t>so we keep waiting </a:t>
            </a:r>
            <a:br>
              <a:rPr lang="en-US" sz="1600" dirty="0" smtClean="0"/>
            </a:br>
            <a:r>
              <a:rPr lang="en-US" sz="1600" dirty="0" err="1" smtClean="0"/>
              <a:t>waiting</a:t>
            </a:r>
            <a:r>
              <a:rPr lang="en-US" sz="1600" dirty="0" smtClean="0"/>
              <a:t> on the world to change…</a:t>
            </a:r>
            <a:br>
              <a:rPr lang="en-US" sz="1600" dirty="0" smtClean="0"/>
            </a:br>
            <a:endParaRPr lang="en-US" sz="1600" dirty="0" smtClean="0"/>
          </a:p>
        </p:txBody>
      </p:sp>
      <p:sp>
        <p:nvSpPr>
          <p:cNvPr id="10" name="TextBox 9"/>
          <p:cNvSpPr txBox="1"/>
          <p:nvPr/>
        </p:nvSpPr>
        <p:spPr>
          <a:xfrm>
            <a:off x="4572000" y="1752600"/>
            <a:ext cx="3733800" cy="5416868"/>
          </a:xfrm>
          <a:prstGeom prst="rect">
            <a:avLst/>
          </a:prstGeom>
          <a:noFill/>
        </p:spPr>
        <p:txBody>
          <a:bodyPr wrap="square" rtlCol="0">
            <a:spAutoFit/>
          </a:bodyPr>
          <a:lstStyle/>
          <a:p>
            <a:r>
              <a:rPr lang="en-US" sz="1600" dirty="0" smtClean="0"/>
              <a:t>I can change the world</a:t>
            </a:r>
          </a:p>
          <a:p>
            <a:r>
              <a:rPr lang="en-US" sz="1600" dirty="0" smtClean="0"/>
              <a:t>With my own two hands</a:t>
            </a:r>
          </a:p>
          <a:p>
            <a:r>
              <a:rPr lang="en-US" sz="1600" dirty="0" smtClean="0"/>
              <a:t>Make a better place</a:t>
            </a:r>
          </a:p>
          <a:p>
            <a:r>
              <a:rPr lang="en-US" sz="1600" dirty="0" smtClean="0"/>
              <a:t>With my own two hands</a:t>
            </a:r>
          </a:p>
          <a:p>
            <a:r>
              <a:rPr lang="en-US" sz="1600" dirty="0" smtClean="0"/>
              <a:t>Make a kinder place</a:t>
            </a:r>
          </a:p>
          <a:p>
            <a:r>
              <a:rPr lang="en-US" sz="1600" dirty="0" smtClean="0"/>
              <a:t>Oh- with my</a:t>
            </a:r>
          </a:p>
          <a:p>
            <a:r>
              <a:rPr lang="en-US" sz="1600" dirty="0" smtClean="0"/>
              <a:t>Oh- with my own two hands</a:t>
            </a:r>
          </a:p>
          <a:p>
            <a:r>
              <a:rPr lang="en-US" sz="1600" dirty="0" smtClean="0"/>
              <a:t>With my own</a:t>
            </a:r>
          </a:p>
          <a:p>
            <a:r>
              <a:rPr lang="en-US" sz="1600" dirty="0" smtClean="0"/>
              <a:t>Oh- with my own two hands</a:t>
            </a:r>
          </a:p>
          <a:p>
            <a:r>
              <a:rPr lang="en-US" sz="1600" dirty="0" smtClean="0"/>
              <a:t>With my own</a:t>
            </a:r>
          </a:p>
          <a:p>
            <a:r>
              <a:rPr lang="en-US" sz="1600" dirty="0" smtClean="0"/>
              <a:t>With my own two hands</a:t>
            </a:r>
          </a:p>
          <a:p>
            <a:r>
              <a:rPr lang="en-US" sz="1600" dirty="0" smtClean="0"/>
              <a:t> </a:t>
            </a:r>
          </a:p>
          <a:p>
            <a:r>
              <a:rPr lang="en-US" sz="1600" dirty="0" smtClean="0"/>
              <a:t>I can make peace on earth</a:t>
            </a:r>
          </a:p>
          <a:p>
            <a:r>
              <a:rPr lang="en-US" sz="1600" dirty="0" smtClean="0"/>
              <a:t>With my own two hands</a:t>
            </a:r>
          </a:p>
          <a:p>
            <a:r>
              <a:rPr lang="en-US" sz="1600" dirty="0" smtClean="0"/>
              <a:t>And I can clean up the earth</a:t>
            </a:r>
          </a:p>
          <a:p>
            <a:r>
              <a:rPr lang="en-US" sz="1600" dirty="0" smtClean="0"/>
              <a:t>Oh- with my own two hands</a:t>
            </a:r>
          </a:p>
          <a:p>
            <a:r>
              <a:rPr lang="en-US" sz="1600" dirty="0" smtClean="0"/>
              <a:t>And I can reach out to you</a:t>
            </a:r>
          </a:p>
          <a:p>
            <a:r>
              <a:rPr lang="en-US" sz="1600" dirty="0" smtClean="0"/>
              <a:t>Oh- with my own two hands</a:t>
            </a:r>
          </a:p>
          <a:p>
            <a:r>
              <a:rPr lang="en-US" sz="1600" dirty="0" smtClean="0"/>
              <a:t>With my own</a:t>
            </a:r>
          </a:p>
          <a:p>
            <a:r>
              <a:rPr lang="en-US" sz="1600" dirty="0" smtClean="0"/>
              <a:t>With my own two hands…</a:t>
            </a:r>
          </a:p>
          <a:p>
            <a:endParaRPr lang="en-US" dirty="0"/>
          </a:p>
        </p:txBody>
      </p:sp>
      <p:pic>
        <p:nvPicPr>
          <p:cNvPr id="11" name="Picture 3"/>
          <p:cNvPicPr>
            <a:picLocks noChangeAspect="1" noChangeArrowheads="1"/>
          </p:cNvPicPr>
          <p:nvPr/>
        </p:nvPicPr>
        <p:blipFill>
          <a:blip r:embed="rId3" cstate="print"/>
          <a:srcRect/>
          <a:stretch>
            <a:fillRect/>
          </a:stretch>
        </p:blipFill>
        <p:spPr bwMode="auto">
          <a:xfrm>
            <a:off x="3333750" y="2190750"/>
            <a:ext cx="857250" cy="857250"/>
          </a:xfrm>
          <a:prstGeom prst="rect">
            <a:avLst/>
          </a:prstGeom>
          <a:noFill/>
          <a:ln w="9525">
            <a:solidFill>
              <a:schemeClr val="tx1"/>
            </a:solidFill>
            <a:miter lim="800000"/>
            <a:headEnd/>
            <a:tailEnd/>
          </a:ln>
        </p:spPr>
      </p:pic>
      <p:pic>
        <p:nvPicPr>
          <p:cNvPr id="12" name="Picture 2" descr="http://writingfix.com/images/IPOD/ben_harper.jpg"/>
          <p:cNvPicPr>
            <a:picLocks noChangeAspect="1" noChangeArrowheads="1"/>
          </p:cNvPicPr>
          <p:nvPr/>
        </p:nvPicPr>
        <p:blipFill>
          <a:blip r:embed="rId4" cstate="print"/>
          <a:srcRect/>
          <a:stretch>
            <a:fillRect/>
          </a:stretch>
        </p:blipFill>
        <p:spPr bwMode="auto">
          <a:xfrm>
            <a:off x="7162800" y="2209800"/>
            <a:ext cx="914400" cy="914400"/>
          </a:xfrm>
          <a:prstGeom prst="rect">
            <a:avLst/>
          </a:prstGeom>
          <a:noFill/>
          <a:ln>
            <a:solidFill>
              <a:schemeClr val="tx1"/>
            </a:solidFill>
          </a:ln>
        </p:spPr>
      </p:pic>
      <p:cxnSp>
        <p:nvCxnSpPr>
          <p:cNvPr id="14" name="Straight Connector 13"/>
          <p:cNvCxnSpPr/>
          <p:nvPr/>
        </p:nvCxnSpPr>
        <p:spPr>
          <a:xfrm rot="5400000">
            <a:off x="2133600" y="4267200"/>
            <a:ext cx="4572000"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457200"/>
            <a:ext cx="8001000" cy="5909310"/>
          </a:xfrm>
          <a:prstGeom prst="rect">
            <a:avLst/>
          </a:prstGeom>
          <a:noFill/>
        </p:spPr>
        <p:txBody>
          <a:bodyPr wrap="square" rtlCol="0">
            <a:spAutoFit/>
          </a:bodyPr>
          <a:lstStyle/>
          <a:p>
            <a:r>
              <a:rPr lang="en-US" sz="2000" b="1" dirty="0" smtClean="0"/>
              <a:t>Reuben Bright</a:t>
            </a:r>
            <a:r>
              <a:rPr lang="en-US" sz="2000" dirty="0" smtClean="0"/>
              <a:t> </a:t>
            </a:r>
            <a:br>
              <a:rPr lang="en-US" sz="2000" dirty="0" smtClean="0"/>
            </a:br>
            <a:r>
              <a:rPr lang="en-US" sz="2000" dirty="0" smtClean="0"/>
              <a:t>by E. A. Robinson</a:t>
            </a:r>
            <a:br>
              <a:rPr lang="en-US" sz="2000" dirty="0" smtClean="0"/>
            </a:br>
            <a:endParaRPr lang="en-US" sz="2000" dirty="0" smtClean="0"/>
          </a:p>
          <a:p>
            <a:r>
              <a:rPr lang="en-US" sz="2000" dirty="0" smtClean="0"/>
              <a:t>Because he was a butcher and thereby </a:t>
            </a:r>
            <a:br>
              <a:rPr lang="en-US" sz="2000" dirty="0" smtClean="0"/>
            </a:br>
            <a:r>
              <a:rPr lang="en-US" sz="2000" dirty="0" smtClean="0"/>
              <a:t>Did earn an honest living (and did right), </a:t>
            </a:r>
            <a:br>
              <a:rPr lang="en-US" sz="2000" dirty="0" smtClean="0"/>
            </a:br>
            <a:r>
              <a:rPr lang="en-US" sz="2000" dirty="0" smtClean="0"/>
              <a:t>I would not have you think that Reuben Bright </a:t>
            </a:r>
            <a:br>
              <a:rPr lang="en-US" sz="2000" dirty="0" smtClean="0"/>
            </a:br>
            <a:r>
              <a:rPr lang="en-US" sz="2000" dirty="0" smtClean="0"/>
              <a:t>Was any more a brute than you or I; </a:t>
            </a:r>
            <a:br>
              <a:rPr lang="en-US" sz="2000" dirty="0" smtClean="0"/>
            </a:br>
            <a:r>
              <a:rPr lang="en-US" sz="2000" dirty="0" smtClean="0"/>
              <a:t>For when they told him that his wife must die,</a:t>
            </a:r>
            <a:br>
              <a:rPr lang="en-US" sz="2000" dirty="0" smtClean="0"/>
            </a:br>
            <a:r>
              <a:rPr lang="en-US" sz="2000" dirty="0" smtClean="0"/>
              <a:t>He stared at them, and shook with grief and fright, </a:t>
            </a:r>
            <a:br>
              <a:rPr lang="en-US" sz="2000" dirty="0" smtClean="0"/>
            </a:br>
            <a:r>
              <a:rPr lang="en-US" sz="2000" dirty="0" smtClean="0"/>
              <a:t>And cried like a great baby half that night, </a:t>
            </a:r>
            <a:br>
              <a:rPr lang="en-US" sz="2000" dirty="0" smtClean="0"/>
            </a:br>
            <a:r>
              <a:rPr lang="en-US" sz="2000" dirty="0" smtClean="0"/>
              <a:t>And made the women cry to see him cry. </a:t>
            </a:r>
            <a:br>
              <a:rPr lang="en-US" sz="2000" dirty="0" smtClean="0"/>
            </a:br>
            <a:r>
              <a:rPr lang="en-US" sz="2000" dirty="0" smtClean="0"/>
              <a:t/>
            </a:r>
            <a:br>
              <a:rPr lang="en-US" sz="2000" dirty="0" smtClean="0"/>
            </a:br>
            <a:r>
              <a:rPr lang="en-US" sz="2000" dirty="0" smtClean="0"/>
              <a:t>And after she was dead, and he had paid </a:t>
            </a:r>
            <a:br>
              <a:rPr lang="en-US" sz="2000" dirty="0" smtClean="0"/>
            </a:br>
            <a:r>
              <a:rPr lang="en-US" sz="2000" dirty="0" smtClean="0"/>
              <a:t>The singers and the sexton and the rest,</a:t>
            </a:r>
            <a:br>
              <a:rPr lang="en-US" sz="2000" dirty="0" smtClean="0"/>
            </a:br>
            <a:r>
              <a:rPr lang="en-US" sz="2000" dirty="0" smtClean="0"/>
              <a:t>He packed a lot of things that she had made </a:t>
            </a:r>
            <a:br>
              <a:rPr lang="en-US" sz="2000" dirty="0" smtClean="0"/>
            </a:br>
            <a:r>
              <a:rPr lang="en-US" sz="2000" dirty="0" smtClean="0"/>
              <a:t>Most mournfully away in an old chest </a:t>
            </a:r>
            <a:br>
              <a:rPr lang="en-US" sz="2000" dirty="0" smtClean="0"/>
            </a:br>
            <a:r>
              <a:rPr lang="en-US" sz="2000" dirty="0" smtClean="0"/>
              <a:t>Of hers, and put some chopped-up cedar boughs </a:t>
            </a:r>
            <a:br>
              <a:rPr lang="en-US" sz="2000" dirty="0" smtClean="0"/>
            </a:br>
            <a:r>
              <a:rPr lang="en-US" sz="2000" dirty="0" smtClean="0"/>
              <a:t>In with them, and tore down the slaughter-house. </a:t>
            </a:r>
            <a:r>
              <a:rPr lang="en-US" dirty="0" smtClean="0"/>
              <a:t/>
            </a:r>
            <a:br>
              <a:rPr lang="en-US" dirty="0" smtClean="0"/>
            </a:br>
            <a:endParaRPr lang="en-US" dirty="0"/>
          </a:p>
        </p:txBody>
      </p:sp>
      <p:sp>
        <p:nvSpPr>
          <p:cNvPr id="5" name="TextBox 4"/>
          <p:cNvSpPr txBox="1"/>
          <p:nvPr/>
        </p:nvSpPr>
        <p:spPr>
          <a:xfrm>
            <a:off x="457200" y="457200"/>
            <a:ext cx="8001000" cy="5909310"/>
          </a:xfrm>
          <a:prstGeom prst="rect">
            <a:avLst/>
          </a:prstGeom>
          <a:noFill/>
        </p:spPr>
        <p:txBody>
          <a:bodyPr wrap="square" rtlCol="0">
            <a:spAutoFit/>
          </a:bodyPr>
          <a:lstStyle/>
          <a:p>
            <a:r>
              <a:rPr lang="en-US" sz="2000" b="1" dirty="0" smtClean="0"/>
              <a:t>Reuben Bright</a:t>
            </a:r>
            <a:r>
              <a:rPr lang="en-US" sz="2000" dirty="0" smtClean="0"/>
              <a:t> </a:t>
            </a:r>
            <a:br>
              <a:rPr lang="en-US" sz="2000" dirty="0" smtClean="0"/>
            </a:br>
            <a:r>
              <a:rPr lang="en-US" sz="2000" dirty="0" smtClean="0"/>
              <a:t>by E. A. Robinson</a:t>
            </a:r>
            <a:br>
              <a:rPr lang="en-US" sz="2000" dirty="0" smtClean="0"/>
            </a:br>
            <a:endParaRPr lang="en-US" sz="2000" dirty="0" smtClean="0"/>
          </a:p>
          <a:p>
            <a:r>
              <a:rPr lang="en-US" sz="2000" dirty="0" smtClean="0"/>
              <a:t>Because he was a butcher and thereby </a:t>
            </a:r>
            <a:br>
              <a:rPr lang="en-US" sz="2000" dirty="0" smtClean="0"/>
            </a:br>
            <a:r>
              <a:rPr lang="en-US" sz="2000" dirty="0" smtClean="0"/>
              <a:t>Did earn an honest living (and did right), </a:t>
            </a:r>
            <a:br>
              <a:rPr lang="en-US" sz="2000" dirty="0" smtClean="0"/>
            </a:br>
            <a:r>
              <a:rPr lang="en-US" sz="2000" dirty="0" smtClean="0"/>
              <a:t>I would not have you think that Reuben Bright </a:t>
            </a:r>
            <a:br>
              <a:rPr lang="en-US" sz="2000" dirty="0" smtClean="0"/>
            </a:br>
            <a:r>
              <a:rPr lang="en-US" sz="2000" dirty="0" smtClean="0"/>
              <a:t>Was any more a brute than you or I; </a:t>
            </a:r>
            <a:br>
              <a:rPr lang="en-US" sz="2000" dirty="0" smtClean="0"/>
            </a:br>
            <a:r>
              <a:rPr lang="en-US" sz="2000" dirty="0" smtClean="0"/>
              <a:t>For when </a:t>
            </a:r>
            <a:r>
              <a:rPr lang="en-US" sz="2000" dirty="0" smtClean="0">
                <a:solidFill>
                  <a:srgbClr val="FF0000"/>
                </a:solidFill>
              </a:rPr>
              <a:t>they</a:t>
            </a:r>
            <a:r>
              <a:rPr lang="en-US" sz="2000" dirty="0" smtClean="0"/>
              <a:t> told him that his wife </a:t>
            </a:r>
            <a:r>
              <a:rPr lang="en-US" sz="2000" dirty="0" smtClean="0">
                <a:solidFill>
                  <a:srgbClr val="FF0000"/>
                </a:solidFill>
              </a:rPr>
              <a:t>must</a:t>
            </a:r>
            <a:r>
              <a:rPr lang="en-US" sz="2000" dirty="0" smtClean="0"/>
              <a:t> die,</a:t>
            </a:r>
            <a:br>
              <a:rPr lang="en-US" sz="2000" dirty="0" smtClean="0"/>
            </a:br>
            <a:r>
              <a:rPr lang="en-US" sz="2000" dirty="0" smtClean="0"/>
              <a:t>He stared at </a:t>
            </a:r>
            <a:r>
              <a:rPr lang="en-US" sz="2000" dirty="0" smtClean="0">
                <a:solidFill>
                  <a:srgbClr val="FF0000"/>
                </a:solidFill>
              </a:rPr>
              <a:t>them</a:t>
            </a:r>
            <a:r>
              <a:rPr lang="en-US" sz="2000" dirty="0" smtClean="0"/>
              <a:t>, and shook with grief and fright, </a:t>
            </a:r>
            <a:br>
              <a:rPr lang="en-US" sz="2000" dirty="0" smtClean="0"/>
            </a:br>
            <a:r>
              <a:rPr lang="en-US" sz="2000" dirty="0" smtClean="0"/>
              <a:t>And cried like a great baby half that night, </a:t>
            </a:r>
            <a:br>
              <a:rPr lang="en-US" sz="2000" dirty="0" smtClean="0"/>
            </a:br>
            <a:r>
              <a:rPr lang="en-US" sz="2000" dirty="0" smtClean="0"/>
              <a:t>And made the women cry to see him cry. </a:t>
            </a:r>
            <a:br>
              <a:rPr lang="en-US" sz="2000" dirty="0" smtClean="0"/>
            </a:br>
            <a:r>
              <a:rPr lang="en-US" sz="2000" dirty="0" smtClean="0"/>
              <a:t/>
            </a:r>
            <a:br>
              <a:rPr lang="en-US" sz="2000" dirty="0" smtClean="0"/>
            </a:br>
            <a:r>
              <a:rPr lang="en-US" sz="2000" dirty="0" smtClean="0"/>
              <a:t>And after she was dead, and he had paid </a:t>
            </a:r>
            <a:br>
              <a:rPr lang="en-US" sz="2000" dirty="0" smtClean="0"/>
            </a:br>
            <a:r>
              <a:rPr lang="en-US" sz="2000" dirty="0" smtClean="0"/>
              <a:t>The singers and the sexton and the rest,</a:t>
            </a:r>
            <a:br>
              <a:rPr lang="en-US" sz="2000" dirty="0" smtClean="0"/>
            </a:br>
            <a:r>
              <a:rPr lang="en-US" sz="2000" dirty="0" smtClean="0"/>
              <a:t>He packed a lot of things that she had made </a:t>
            </a:r>
            <a:br>
              <a:rPr lang="en-US" sz="2000" dirty="0" smtClean="0"/>
            </a:br>
            <a:r>
              <a:rPr lang="en-US" sz="2000" dirty="0" smtClean="0"/>
              <a:t>Most mournfully away in an old chest </a:t>
            </a:r>
            <a:br>
              <a:rPr lang="en-US" sz="2000" dirty="0" smtClean="0"/>
            </a:br>
            <a:r>
              <a:rPr lang="en-US" sz="2000" dirty="0" smtClean="0"/>
              <a:t>Of hers, and put some chopped-up cedar boughs </a:t>
            </a:r>
            <a:br>
              <a:rPr lang="en-US" sz="2000" dirty="0" smtClean="0"/>
            </a:br>
            <a:r>
              <a:rPr lang="en-US" sz="2000" dirty="0" smtClean="0"/>
              <a:t>In with them, and tore down the slaughter-house. </a:t>
            </a:r>
            <a:r>
              <a:rPr lang="en-US" dirty="0" smtClean="0"/>
              <a:t/>
            </a:r>
            <a:br>
              <a:rPr lang="en-US" dirty="0" smtClean="0"/>
            </a:br>
            <a:endParaRPr lang="en-US" dirty="0"/>
          </a:p>
        </p:txBody>
      </p:sp>
      <p:sp>
        <p:nvSpPr>
          <p:cNvPr id="6" name="TextBox 5"/>
          <p:cNvSpPr txBox="1"/>
          <p:nvPr/>
        </p:nvSpPr>
        <p:spPr>
          <a:xfrm>
            <a:off x="5715000" y="304800"/>
            <a:ext cx="2971800" cy="707886"/>
          </a:xfrm>
          <a:prstGeom prst="rect">
            <a:avLst/>
          </a:prstGeom>
          <a:solidFill>
            <a:schemeClr val="tx2">
              <a:lumMod val="20000"/>
              <a:lumOff val="80000"/>
            </a:schemeClr>
          </a:solidFill>
        </p:spPr>
        <p:txBody>
          <a:bodyPr wrap="square" rtlCol="0">
            <a:spAutoFit/>
          </a:bodyPr>
          <a:lstStyle/>
          <a:p>
            <a:r>
              <a:rPr lang="en-US" sz="2000" dirty="0" smtClean="0"/>
              <a:t>Who is the </a:t>
            </a:r>
            <a:r>
              <a:rPr lang="en-US" sz="2000" dirty="0" smtClean="0">
                <a:solidFill>
                  <a:srgbClr val="FF0000"/>
                </a:solidFill>
              </a:rPr>
              <a:t>they</a:t>
            </a:r>
            <a:r>
              <a:rPr lang="en-US" sz="2000" dirty="0" smtClean="0"/>
              <a:t>/</a:t>
            </a:r>
            <a:r>
              <a:rPr lang="en-US" sz="2000" dirty="0" smtClean="0">
                <a:solidFill>
                  <a:srgbClr val="FF0000"/>
                </a:solidFill>
              </a:rPr>
              <a:t>them</a:t>
            </a:r>
            <a:r>
              <a:rPr lang="en-US" sz="2000" dirty="0" smtClean="0"/>
              <a:t>?</a:t>
            </a:r>
          </a:p>
          <a:p>
            <a:r>
              <a:rPr lang="en-US" sz="2000" dirty="0" smtClean="0"/>
              <a:t>Why </a:t>
            </a:r>
            <a:r>
              <a:rPr lang="en-US" sz="2000" dirty="0" smtClean="0">
                <a:solidFill>
                  <a:srgbClr val="FF0000"/>
                </a:solidFill>
              </a:rPr>
              <a:t>must</a:t>
            </a:r>
            <a:r>
              <a:rPr lang="en-US" sz="2000" dirty="0" smtClean="0"/>
              <a:t> she die?</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an </a:t>
            </a:r>
            <a:r>
              <a:rPr lang="en-US" sz="2000" i="1" dirty="0" smtClean="0"/>
              <a:t>idea</a:t>
            </a:r>
            <a:r>
              <a:rPr lang="en-US" sz="2000" dirty="0" smtClean="0"/>
              <a:t> mentor text, a </a:t>
            </a:r>
            <a:r>
              <a:rPr lang="en-US" sz="2000" i="1" dirty="0" smtClean="0"/>
              <a:t>structure</a:t>
            </a:r>
            <a:r>
              <a:rPr lang="en-US" sz="2000" dirty="0" smtClean="0"/>
              <a:t> mentor text, and a </a:t>
            </a:r>
            <a:r>
              <a:rPr lang="en-US" sz="2000" i="1" dirty="0" smtClean="0"/>
              <a:t>craft</a:t>
            </a:r>
            <a:r>
              <a:rPr lang="en-US" sz="2000" dirty="0" smtClean="0"/>
              <a:t> mentor text?   How can multiple mentor texts improve a writing lesson?</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381000" y="2057400"/>
            <a:ext cx="3581400" cy="369332"/>
          </a:xfrm>
          <a:prstGeom prst="rect">
            <a:avLst/>
          </a:prstGeom>
          <a:noFill/>
        </p:spPr>
        <p:txBody>
          <a:bodyPr wrap="square" rtlCol="0">
            <a:spAutoFit/>
          </a:bodyPr>
          <a:lstStyle/>
          <a:p>
            <a:endParaRPr lang="en-US" dirty="0"/>
          </a:p>
        </p:txBody>
      </p:sp>
      <p:sp>
        <p:nvSpPr>
          <p:cNvPr id="20" name="TextBox 19"/>
          <p:cNvSpPr txBox="1"/>
          <p:nvPr/>
        </p:nvSpPr>
        <p:spPr>
          <a:xfrm>
            <a:off x="304800" y="1752600"/>
            <a:ext cx="4419600" cy="4985980"/>
          </a:xfrm>
          <a:prstGeom prst="rect">
            <a:avLst/>
          </a:prstGeom>
          <a:noFill/>
        </p:spPr>
        <p:txBody>
          <a:bodyPr wrap="square" rtlCol="0">
            <a:spAutoFit/>
          </a:bodyPr>
          <a:lstStyle/>
          <a:p>
            <a:r>
              <a:rPr lang="en-US" sz="1600" b="1" dirty="0" err="1" smtClean="0"/>
              <a:t>Uninvented</a:t>
            </a:r>
            <a:r>
              <a:rPr lang="en-US" sz="1600" b="1" dirty="0" smtClean="0"/>
              <a:t> Revolution</a:t>
            </a:r>
            <a:br>
              <a:rPr lang="en-US" sz="1600" b="1" dirty="0" smtClean="0"/>
            </a:br>
            <a:r>
              <a:rPr lang="en-US" sz="1200" dirty="0" smtClean="0"/>
              <a:t>by Lauren, eleventh grade poet </a:t>
            </a:r>
            <a:r>
              <a:rPr lang="en-US" sz="1400" b="1" dirty="0" smtClean="0"/>
              <a:t/>
            </a:r>
            <a:br>
              <a:rPr lang="en-US" sz="1400" b="1" dirty="0" smtClean="0"/>
            </a:br>
            <a:endParaRPr lang="en-US" sz="1600" dirty="0" smtClean="0"/>
          </a:p>
          <a:p>
            <a:r>
              <a:rPr lang="en-US" sz="1600" dirty="0" smtClean="0"/>
              <a:t>You may be </a:t>
            </a:r>
            <a:br>
              <a:rPr lang="en-US" sz="1600" dirty="0" smtClean="0"/>
            </a:br>
            <a:r>
              <a:rPr lang="en-US" sz="1600" dirty="0" smtClean="0"/>
              <a:t>one </a:t>
            </a:r>
            <a:br>
              <a:rPr lang="en-US" sz="1600" dirty="0" smtClean="0"/>
            </a:br>
            <a:r>
              <a:rPr lang="en-US" sz="1600" dirty="0" smtClean="0"/>
              <a:t>in a million but it only takes </a:t>
            </a:r>
            <a:br>
              <a:rPr lang="en-US" sz="1600" dirty="0" smtClean="0"/>
            </a:br>
            <a:r>
              <a:rPr lang="en-US" sz="1600" dirty="0" smtClean="0"/>
              <a:t>one </a:t>
            </a:r>
            <a:br>
              <a:rPr lang="en-US" sz="1600" dirty="0" smtClean="0"/>
            </a:br>
            <a:r>
              <a:rPr lang="en-US" sz="1600" dirty="0" smtClean="0"/>
              <a:t>to revolutionize or blast into oblivion.</a:t>
            </a:r>
            <a:br>
              <a:rPr lang="en-US" sz="1600" dirty="0" smtClean="0"/>
            </a:br>
            <a:r>
              <a:rPr lang="en-US" sz="1600" dirty="0" smtClean="0"/>
              <a:t>Either way, the sun will set and the day </a:t>
            </a:r>
            <a:br>
              <a:rPr lang="en-US" sz="1600" dirty="0" smtClean="0"/>
            </a:br>
            <a:r>
              <a:rPr lang="en-US" sz="1600" dirty="0" smtClean="0"/>
              <a:t>is done.</a:t>
            </a:r>
          </a:p>
          <a:p>
            <a:r>
              <a:rPr lang="en-US" sz="1600" dirty="0" smtClean="0"/>
              <a:t>What your weapon is, all depends </a:t>
            </a:r>
            <a:br>
              <a:rPr lang="en-US" sz="1600" dirty="0" smtClean="0"/>
            </a:br>
            <a:r>
              <a:rPr lang="en-US" sz="1600" dirty="0" smtClean="0"/>
              <a:t>music, pen or voice </a:t>
            </a:r>
            <a:br>
              <a:rPr lang="en-US" sz="1600" dirty="0" smtClean="0"/>
            </a:br>
            <a:r>
              <a:rPr lang="en-US" sz="1600" dirty="0" smtClean="0"/>
              <a:t>decades will come to an end</a:t>
            </a:r>
            <a:br>
              <a:rPr lang="en-US" sz="1600" dirty="0" smtClean="0"/>
            </a:br>
            <a:r>
              <a:rPr lang="en-US" sz="1600" dirty="0" smtClean="0"/>
              <a:t>you can influence the future</a:t>
            </a:r>
            <a:br>
              <a:rPr lang="en-US" sz="1600" dirty="0" smtClean="0"/>
            </a:br>
            <a:r>
              <a:rPr lang="en-US" sz="1600" dirty="0" smtClean="0"/>
              <a:t>with your choice.</a:t>
            </a:r>
          </a:p>
          <a:p>
            <a:r>
              <a:rPr lang="en-US" sz="1600" dirty="0" smtClean="0"/>
              <a:t>In the big or small world, </a:t>
            </a:r>
            <a:br>
              <a:rPr lang="en-US" sz="1600" dirty="0" smtClean="0"/>
            </a:br>
            <a:r>
              <a:rPr lang="en-US" sz="1600" dirty="0" smtClean="0"/>
              <a:t>impact varies by magnitude </a:t>
            </a:r>
            <a:br>
              <a:rPr lang="en-US" sz="1600" dirty="0" smtClean="0"/>
            </a:br>
            <a:r>
              <a:rPr lang="en-US" sz="1600" dirty="0" smtClean="0"/>
              <a:t>your vision can make </a:t>
            </a:r>
            <a:br>
              <a:rPr lang="en-US" sz="1600" dirty="0" smtClean="0"/>
            </a:br>
            <a:r>
              <a:rPr lang="en-US" sz="1600" dirty="0" smtClean="0"/>
              <a:t>something painted black</a:t>
            </a:r>
            <a:br>
              <a:rPr lang="en-US" sz="1600" dirty="0" smtClean="0"/>
            </a:br>
            <a:r>
              <a:rPr lang="en-US" sz="1600" dirty="0" smtClean="0"/>
              <a:t>something painted blue.</a:t>
            </a:r>
          </a:p>
        </p:txBody>
      </p:sp>
      <p:sp>
        <p:nvSpPr>
          <p:cNvPr id="21" name="TextBox 20"/>
          <p:cNvSpPr txBox="1"/>
          <p:nvPr/>
        </p:nvSpPr>
        <p:spPr>
          <a:xfrm>
            <a:off x="4648200" y="2895600"/>
            <a:ext cx="4495800" cy="4062651"/>
          </a:xfrm>
          <a:prstGeom prst="rect">
            <a:avLst/>
          </a:prstGeom>
          <a:noFill/>
        </p:spPr>
        <p:txBody>
          <a:bodyPr wrap="square" rtlCol="0">
            <a:spAutoFit/>
          </a:bodyPr>
          <a:lstStyle/>
          <a:p>
            <a:r>
              <a:rPr lang="en-US" sz="1600" dirty="0" smtClean="0"/>
              <a:t>You can balance us, land us, or break us. </a:t>
            </a:r>
            <a:br>
              <a:rPr lang="en-US" sz="1600" dirty="0" smtClean="0"/>
            </a:br>
            <a:r>
              <a:rPr lang="en-US" sz="1600" dirty="0" smtClean="0"/>
              <a:t>Make life colorful or black and white. </a:t>
            </a:r>
            <a:br>
              <a:rPr lang="en-US" sz="1600" dirty="0" smtClean="0"/>
            </a:br>
            <a:r>
              <a:rPr lang="en-US" sz="1600" dirty="0" smtClean="0"/>
              <a:t>The drive to expand turns to lust</a:t>
            </a:r>
            <a:br>
              <a:rPr lang="en-US" sz="1600" dirty="0" smtClean="0"/>
            </a:br>
            <a:r>
              <a:rPr lang="en-US" sz="1600" dirty="0" smtClean="0"/>
              <a:t>the world will be frightened or blessed at night.</a:t>
            </a:r>
          </a:p>
          <a:p>
            <a:r>
              <a:rPr lang="en-US" sz="1600" dirty="0" smtClean="0"/>
              <a:t>Emotions are drawn by music and </a:t>
            </a:r>
            <a:br>
              <a:rPr lang="en-US" sz="1600" dirty="0" smtClean="0"/>
            </a:br>
            <a:r>
              <a:rPr lang="en-US" sz="1600" dirty="0" smtClean="0"/>
              <a:t>memories painted by words </a:t>
            </a:r>
            <a:br>
              <a:rPr lang="en-US" sz="1600" dirty="0" smtClean="0"/>
            </a:br>
            <a:r>
              <a:rPr lang="en-US" sz="1600" dirty="0" smtClean="0"/>
              <a:t>determination fueling against every hit </a:t>
            </a:r>
            <a:br>
              <a:rPr lang="en-US" sz="1600" dirty="0" smtClean="0"/>
            </a:br>
            <a:r>
              <a:rPr lang="en-US" sz="1600" dirty="0" smtClean="0"/>
              <a:t>you can sail your ship or submerge.</a:t>
            </a:r>
          </a:p>
          <a:p>
            <a:r>
              <a:rPr lang="en-US" sz="1600" dirty="0" smtClean="0"/>
              <a:t>You may be </a:t>
            </a:r>
            <a:br>
              <a:rPr lang="en-US" sz="1600" dirty="0" smtClean="0"/>
            </a:br>
            <a:r>
              <a:rPr lang="en-US" sz="1600" dirty="0" smtClean="0"/>
              <a:t>one </a:t>
            </a:r>
            <a:br>
              <a:rPr lang="en-US" sz="1600" dirty="0" smtClean="0"/>
            </a:br>
            <a:r>
              <a:rPr lang="en-US" sz="1600" dirty="0" smtClean="0"/>
              <a:t>in a million but it only takes </a:t>
            </a:r>
            <a:br>
              <a:rPr lang="en-US" sz="1600" dirty="0" smtClean="0"/>
            </a:br>
            <a:r>
              <a:rPr lang="en-US" sz="1600" dirty="0" smtClean="0"/>
              <a:t>one </a:t>
            </a:r>
            <a:br>
              <a:rPr lang="en-US" sz="1600" dirty="0" smtClean="0"/>
            </a:br>
            <a:r>
              <a:rPr lang="en-US" sz="1600" dirty="0" smtClean="0"/>
              <a:t>to revolutionize or blast into oblivion. </a:t>
            </a:r>
            <a:br>
              <a:rPr lang="en-US" sz="1600" dirty="0" smtClean="0"/>
            </a:br>
            <a:r>
              <a:rPr lang="en-US" sz="1600" dirty="0" smtClean="0"/>
              <a:t>Either way, the sun will set and the day </a:t>
            </a:r>
            <a:br>
              <a:rPr lang="en-US" sz="1600" dirty="0" smtClean="0"/>
            </a:br>
            <a:r>
              <a:rPr lang="en-US" sz="1600" dirty="0" smtClean="0"/>
              <a:t>is done.</a:t>
            </a:r>
          </a:p>
          <a:p>
            <a:endParaRPr lang="en-US" dirty="0"/>
          </a:p>
        </p:txBody>
      </p:sp>
      <p:pic>
        <p:nvPicPr>
          <p:cNvPr id="33794" name="Picture 2"/>
          <p:cNvPicPr>
            <a:picLocks noChangeAspect="1" noChangeArrowheads="1"/>
          </p:cNvPicPr>
          <p:nvPr/>
        </p:nvPicPr>
        <p:blipFill>
          <a:blip r:embed="rId3" cstate="print"/>
          <a:srcRect/>
          <a:stretch>
            <a:fillRect/>
          </a:stretch>
        </p:blipFill>
        <p:spPr bwMode="auto">
          <a:xfrm>
            <a:off x="2895600" y="1828800"/>
            <a:ext cx="1009650" cy="1428750"/>
          </a:xfrm>
          <a:prstGeom prst="rect">
            <a:avLst/>
          </a:prstGeom>
          <a:noFill/>
          <a:ln w="9525">
            <a:solidFill>
              <a:schemeClr val="tx1"/>
            </a:solidFill>
            <a:miter lim="800000"/>
            <a:headEnd/>
            <a:tailEnd/>
          </a:ln>
        </p:spPr>
      </p:pic>
      <p:sp>
        <p:nvSpPr>
          <p:cNvPr id="10" name="TextBox 9"/>
          <p:cNvSpPr txBox="1"/>
          <p:nvPr/>
        </p:nvSpPr>
        <p:spPr>
          <a:xfrm>
            <a:off x="4495800" y="1828800"/>
            <a:ext cx="2514600" cy="307777"/>
          </a:xfrm>
          <a:prstGeom prst="rect">
            <a:avLst/>
          </a:prstGeom>
          <a:noFill/>
        </p:spPr>
        <p:txBody>
          <a:bodyPr wrap="square" rtlCol="0">
            <a:spAutoFit/>
          </a:bodyPr>
          <a:lstStyle/>
          <a:p>
            <a:r>
              <a:rPr lang="en-US" sz="1400" b="1" dirty="0" smtClean="0"/>
              <a:t>(page 13 of packet)</a:t>
            </a:r>
            <a:endParaRPr lang="en-US" sz="1400" b="1"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an </a:t>
            </a:r>
            <a:r>
              <a:rPr lang="en-US" sz="2000" i="1" dirty="0" smtClean="0"/>
              <a:t>idea</a:t>
            </a:r>
            <a:r>
              <a:rPr lang="en-US" sz="2000" dirty="0" smtClean="0"/>
              <a:t> mentor text, a </a:t>
            </a:r>
            <a:r>
              <a:rPr lang="en-US" sz="2000" i="1" dirty="0" smtClean="0"/>
              <a:t>structure</a:t>
            </a:r>
            <a:r>
              <a:rPr lang="en-US" sz="2000" dirty="0" smtClean="0"/>
              <a:t> mentor text, and a </a:t>
            </a:r>
            <a:r>
              <a:rPr lang="en-US" sz="2000" i="1" dirty="0" smtClean="0"/>
              <a:t>craft</a:t>
            </a:r>
            <a:r>
              <a:rPr lang="en-US" sz="2000" dirty="0" smtClean="0"/>
              <a:t> mentor text?   How can multiple mentor texts improve a writing lesson?</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381000" y="1810464"/>
            <a:ext cx="3581400" cy="4739759"/>
          </a:xfrm>
          <a:prstGeom prst="rect">
            <a:avLst/>
          </a:prstGeom>
          <a:noFill/>
        </p:spPr>
        <p:txBody>
          <a:bodyPr wrap="square" rtlCol="0">
            <a:spAutoFit/>
          </a:bodyPr>
          <a:lstStyle/>
          <a:p>
            <a:r>
              <a:rPr lang="en-US" sz="1600" b="1" dirty="0" smtClean="0"/>
              <a:t>My Own Two Hands</a:t>
            </a:r>
            <a:r>
              <a:rPr lang="en-US" sz="1600" dirty="0" smtClean="0"/>
              <a:t/>
            </a:r>
            <a:br>
              <a:rPr lang="en-US" sz="1600" dirty="0" smtClean="0"/>
            </a:br>
            <a:r>
              <a:rPr lang="en-US" sz="1400" dirty="0" smtClean="0"/>
              <a:t>by </a:t>
            </a:r>
            <a:r>
              <a:rPr lang="en-US" sz="1400" dirty="0" err="1" smtClean="0"/>
              <a:t>Jadie</a:t>
            </a:r>
            <a:r>
              <a:rPr lang="en-US" sz="1400" dirty="0" smtClean="0"/>
              <a:t>, seventh grade poet </a:t>
            </a:r>
            <a:r>
              <a:rPr lang="en-US" sz="1600" dirty="0" smtClean="0"/>
              <a:t/>
            </a:r>
            <a:br>
              <a:rPr lang="en-US" sz="1600" dirty="0" smtClean="0"/>
            </a:br>
            <a:endParaRPr lang="en-US" sz="1600" dirty="0" smtClean="0"/>
          </a:p>
          <a:p>
            <a:r>
              <a:rPr lang="en-US" sz="1600" dirty="0" smtClean="0"/>
              <a:t>Two Hands</a:t>
            </a:r>
            <a:br>
              <a:rPr lang="en-US" sz="1600" dirty="0" smtClean="0"/>
            </a:br>
            <a:r>
              <a:rPr lang="en-US" sz="1600" dirty="0" smtClean="0"/>
              <a:t>Changing the World?</a:t>
            </a:r>
            <a:br>
              <a:rPr lang="en-US" sz="1600" dirty="0" smtClean="0"/>
            </a:br>
            <a:r>
              <a:rPr lang="en-US" sz="1600" dirty="0" smtClean="0"/>
              <a:t>Come on, what can two hands </a:t>
            </a:r>
            <a:br>
              <a:rPr lang="en-US" sz="1600" dirty="0" smtClean="0"/>
            </a:br>
            <a:r>
              <a:rPr lang="en-US" sz="1600" dirty="0" smtClean="0"/>
              <a:t>Basically do to change the world? </a:t>
            </a:r>
            <a:br>
              <a:rPr lang="en-US" sz="1600" dirty="0" smtClean="0"/>
            </a:br>
            <a:r>
              <a:rPr lang="en-US" sz="1600" dirty="0" smtClean="0"/>
              <a:t>Two hands are much more powerful </a:t>
            </a:r>
            <a:br>
              <a:rPr lang="en-US" sz="1600" dirty="0" smtClean="0"/>
            </a:br>
            <a:r>
              <a:rPr lang="en-US" sz="1600" dirty="0" smtClean="0"/>
              <a:t>Than you think. </a:t>
            </a:r>
            <a:br>
              <a:rPr lang="en-US" sz="1600" dirty="0" smtClean="0"/>
            </a:br>
            <a:r>
              <a:rPr lang="en-US" sz="1600" dirty="0" smtClean="0"/>
              <a:t>Beethoven’s music… </a:t>
            </a:r>
            <a:br>
              <a:rPr lang="en-US" sz="1600" dirty="0" smtClean="0"/>
            </a:br>
            <a:r>
              <a:rPr lang="en-US" sz="1600" dirty="0" smtClean="0"/>
              <a:t>Two hands. </a:t>
            </a:r>
            <a:br>
              <a:rPr lang="en-US" sz="1600" dirty="0" smtClean="0"/>
            </a:br>
            <a:r>
              <a:rPr lang="en-US" sz="1600" dirty="0" smtClean="0"/>
              <a:t>The Mona Lisa painting,</a:t>
            </a:r>
            <a:br>
              <a:rPr lang="en-US" sz="1600" dirty="0" smtClean="0"/>
            </a:br>
            <a:r>
              <a:rPr lang="en-US" sz="1600" dirty="0" smtClean="0"/>
              <a:t>Leonardo </a:t>
            </a:r>
            <a:r>
              <a:rPr lang="en-US" sz="1600" dirty="0" err="1" smtClean="0"/>
              <a:t>Da</a:t>
            </a:r>
            <a:r>
              <a:rPr lang="en-US" sz="1600" dirty="0" smtClean="0"/>
              <a:t> Vinci… </a:t>
            </a:r>
            <a:br>
              <a:rPr lang="en-US" sz="1600" dirty="0" smtClean="0"/>
            </a:br>
            <a:r>
              <a:rPr lang="en-US" sz="1600" dirty="0" smtClean="0"/>
              <a:t>Two hands. </a:t>
            </a:r>
            <a:br>
              <a:rPr lang="en-US" sz="1600" dirty="0" smtClean="0"/>
            </a:br>
            <a:r>
              <a:rPr lang="en-US" sz="1600" dirty="0" smtClean="0"/>
              <a:t>Each and every one of us can make a </a:t>
            </a:r>
            <a:br>
              <a:rPr lang="en-US" sz="1600" dirty="0" smtClean="0"/>
            </a:br>
            <a:r>
              <a:rPr lang="en-US" sz="1600" dirty="0" smtClean="0"/>
              <a:t>Massive difference… </a:t>
            </a:r>
            <a:br>
              <a:rPr lang="en-US" sz="1600" dirty="0" smtClean="0"/>
            </a:br>
            <a:r>
              <a:rPr lang="en-US" sz="1600" dirty="0" smtClean="0"/>
              <a:t>With our two hands. </a:t>
            </a:r>
            <a:br>
              <a:rPr lang="en-US" sz="1600" dirty="0" smtClean="0"/>
            </a:br>
            <a:r>
              <a:rPr lang="en-US" sz="1600" dirty="0" smtClean="0"/>
              <a:t>Be the change. </a:t>
            </a:r>
            <a:br>
              <a:rPr lang="en-US" sz="1600" dirty="0" smtClean="0"/>
            </a:br>
            <a:r>
              <a:rPr lang="en-US" sz="1600" dirty="0" smtClean="0"/>
              <a:t>Make a difference.</a:t>
            </a:r>
            <a:endParaRPr lang="en-US" dirty="0"/>
          </a:p>
        </p:txBody>
      </p:sp>
      <p:pic>
        <p:nvPicPr>
          <p:cNvPr id="34818" name="Picture 2"/>
          <p:cNvPicPr>
            <a:picLocks noChangeAspect="1" noChangeArrowheads="1"/>
          </p:cNvPicPr>
          <p:nvPr/>
        </p:nvPicPr>
        <p:blipFill>
          <a:blip r:embed="rId3" cstate="print"/>
          <a:srcRect/>
          <a:stretch>
            <a:fillRect/>
          </a:stretch>
        </p:blipFill>
        <p:spPr bwMode="auto">
          <a:xfrm>
            <a:off x="3133725" y="1828800"/>
            <a:ext cx="981075" cy="1428750"/>
          </a:xfrm>
          <a:prstGeom prst="rect">
            <a:avLst/>
          </a:prstGeom>
          <a:noFill/>
          <a:ln w="9525">
            <a:solidFill>
              <a:schemeClr val="tx1"/>
            </a:solidFill>
            <a:miter lim="800000"/>
            <a:headEnd/>
            <a:tailEnd/>
          </a:ln>
        </p:spPr>
      </p:pic>
      <p:sp>
        <p:nvSpPr>
          <p:cNvPr id="11" name="TextBox 10"/>
          <p:cNvSpPr txBox="1"/>
          <p:nvPr/>
        </p:nvSpPr>
        <p:spPr>
          <a:xfrm>
            <a:off x="4724400" y="2590800"/>
            <a:ext cx="3810000" cy="4031873"/>
          </a:xfrm>
          <a:prstGeom prst="rect">
            <a:avLst/>
          </a:prstGeom>
          <a:noFill/>
        </p:spPr>
        <p:txBody>
          <a:bodyPr wrap="square" rtlCol="0">
            <a:spAutoFit/>
          </a:bodyPr>
          <a:lstStyle/>
          <a:p>
            <a:r>
              <a:rPr lang="en-US" sz="1600" b="1" dirty="0" smtClean="0"/>
              <a:t>I Can Change the World… </a:t>
            </a:r>
            <a:r>
              <a:rPr lang="en-US" sz="1600" dirty="0" smtClean="0"/>
              <a:t/>
            </a:r>
            <a:br>
              <a:rPr lang="en-US" sz="1600" dirty="0" smtClean="0"/>
            </a:br>
            <a:r>
              <a:rPr lang="en-US" sz="1400" dirty="0" smtClean="0"/>
              <a:t>by Liam, fourth grade poet </a:t>
            </a:r>
            <a:r>
              <a:rPr lang="en-US" sz="1600" dirty="0" smtClean="0"/>
              <a:t/>
            </a:r>
            <a:br>
              <a:rPr lang="en-US" sz="1600" dirty="0" smtClean="0"/>
            </a:br>
            <a:endParaRPr lang="en-US" sz="1600" dirty="0" smtClean="0"/>
          </a:p>
          <a:p>
            <a:r>
              <a:rPr lang="en-US" sz="1600" dirty="0" smtClean="0"/>
              <a:t>The world is passing by, </a:t>
            </a:r>
            <a:br>
              <a:rPr lang="en-US" sz="1600" dirty="0" smtClean="0"/>
            </a:br>
            <a:r>
              <a:rPr lang="en-US" sz="1600" dirty="0" smtClean="0"/>
              <a:t>I see many sad things and </a:t>
            </a:r>
            <a:br>
              <a:rPr lang="en-US" sz="1600" dirty="0" smtClean="0"/>
            </a:br>
            <a:r>
              <a:rPr lang="en-US" sz="1600" dirty="0" smtClean="0"/>
              <a:t>I ask “Why?” </a:t>
            </a:r>
          </a:p>
          <a:p>
            <a:r>
              <a:rPr lang="en-US" sz="1600" dirty="0" smtClean="0"/>
              <a:t>Why must there be war </a:t>
            </a:r>
            <a:br>
              <a:rPr lang="en-US" sz="1600" dirty="0" smtClean="0"/>
            </a:br>
            <a:r>
              <a:rPr lang="en-US" sz="1600" dirty="0" smtClean="0"/>
              <a:t>when there should be peace? </a:t>
            </a:r>
          </a:p>
          <a:p>
            <a:r>
              <a:rPr lang="en-US" sz="1600" dirty="0" smtClean="0"/>
              <a:t>Drugs are everywhere </a:t>
            </a:r>
            <a:br>
              <a:rPr lang="en-US" sz="1600" dirty="0" smtClean="0"/>
            </a:br>
            <a:r>
              <a:rPr lang="en-US" sz="1600" dirty="0" smtClean="0"/>
              <a:t>when minds should be clean. </a:t>
            </a:r>
          </a:p>
          <a:p>
            <a:r>
              <a:rPr lang="en-US" sz="1600" dirty="0" smtClean="0"/>
              <a:t>Pollution and waste are all around. </a:t>
            </a:r>
            <a:br>
              <a:rPr lang="en-US" sz="1600" dirty="0" smtClean="0"/>
            </a:br>
            <a:r>
              <a:rPr lang="en-US" sz="1600" dirty="0" smtClean="0"/>
              <a:t>The earth, it needs to breathe. </a:t>
            </a:r>
          </a:p>
          <a:p>
            <a:r>
              <a:rPr lang="en-US" sz="1600" dirty="0" smtClean="0"/>
              <a:t>I can do my part. </a:t>
            </a:r>
            <a:br>
              <a:rPr lang="en-US" sz="1600" dirty="0" smtClean="0"/>
            </a:br>
            <a:r>
              <a:rPr lang="en-US" sz="1600" dirty="0" smtClean="0"/>
              <a:t>I’ll need your help. </a:t>
            </a:r>
            <a:br>
              <a:rPr lang="en-US" sz="1600" dirty="0" smtClean="0"/>
            </a:br>
            <a:r>
              <a:rPr lang="en-US" sz="1600" dirty="0" smtClean="0"/>
              <a:t>That’s a good start… </a:t>
            </a:r>
          </a:p>
          <a:p>
            <a:r>
              <a:rPr lang="en-US" sz="1600" dirty="0" smtClean="0"/>
              <a:t>Let’s change the world. </a:t>
            </a:r>
            <a:endParaRPr lang="en-US" dirty="0"/>
          </a:p>
        </p:txBody>
      </p:sp>
      <p:pic>
        <p:nvPicPr>
          <p:cNvPr id="34819" name="Picture 3"/>
          <p:cNvPicPr>
            <a:picLocks noChangeAspect="1" noChangeArrowheads="1"/>
          </p:cNvPicPr>
          <p:nvPr/>
        </p:nvPicPr>
        <p:blipFill>
          <a:blip r:embed="rId4" cstate="print"/>
          <a:srcRect/>
          <a:stretch>
            <a:fillRect/>
          </a:stretch>
        </p:blipFill>
        <p:spPr bwMode="auto">
          <a:xfrm>
            <a:off x="7391400" y="2667000"/>
            <a:ext cx="923925" cy="1428750"/>
          </a:xfrm>
          <a:prstGeom prst="rect">
            <a:avLst/>
          </a:prstGeom>
          <a:noFill/>
          <a:ln w="9525">
            <a:solidFill>
              <a:schemeClr val="tx1"/>
            </a:solidFill>
            <a:miter lim="800000"/>
            <a:headEnd/>
            <a:tailEnd/>
          </a:ln>
        </p:spPr>
      </p:pic>
      <p:sp>
        <p:nvSpPr>
          <p:cNvPr id="12" name="TextBox 11"/>
          <p:cNvSpPr txBox="1"/>
          <p:nvPr/>
        </p:nvSpPr>
        <p:spPr>
          <a:xfrm>
            <a:off x="4495800" y="1828800"/>
            <a:ext cx="2514600" cy="307777"/>
          </a:xfrm>
          <a:prstGeom prst="rect">
            <a:avLst/>
          </a:prstGeom>
          <a:noFill/>
        </p:spPr>
        <p:txBody>
          <a:bodyPr wrap="square" rtlCol="0">
            <a:spAutoFit/>
          </a:bodyPr>
          <a:lstStyle/>
          <a:p>
            <a:r>
              <a:rPr lang="en-US" sz="1400" b="1" dirty="0" smtClean="0"/>
              <a:t>(page 13 of packet)</a:t>
            </a:r>
            <a:endParaRPr lang="en-US" sz="1400" b="1"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an </a:t>
            </a:r>
            <a:r>
              <a:rPr lang="en-US" sz="2000" i="1" dirty="0" smtClean="0"/>
              <a:t>idea</a:t>
            </a:r>
            <a:r>
              <a:rPr lang="en-US" sz="2000" dirty="0" smtClean="0"/>
              <a:t> mentor text, a </a:t>
            </a:r>
            <a:r>
              <a:rPr lang="en-US" sz="2000" i="1" dirty="0" smtClean="0"/>
              <a:t>structure</a:t>
            </a:r>
            <a:r>
              <a:rPr lang="en-US" sz="2000" dirty="0" smtClean="0"/>
              <a:t> mentor text, and a </a:t>
            </a:r>
            <a:r>
              <a:rPr lang="en-US" sz="2000" i="1" dirty="0" smtClean="0"/>
              <a:t>craft</a:t>
            </a:r>
            <a:r>
              <a:rPr lang="en-US" sz="2000" dirty="0" smtClean="0"/>
              <a:t> mentor text?   How can multiple mentor texts improve a writing lesson?</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304800" y="1905000"/>
            <a:ext cx="8229600" cy="369332"/>
          </a:xfrm>
          <a:prstGeom prst="rect">
            <a:avLst/>
          </a:prstGeom>
          <a:noFill/>
        </p:spPr>
        <p:txBody>
          <a:bodyPr wrap="square" rtlCol="0">
            <a:spAutoFit/>
          </a:bodyPr>
          <a:lstStyle/>
          <a:p>
            <a:pPr algn="ctr"/>
            <a:r>
              <a:rPr lang="en-US" b="1" dirty="0" smtClean="0"/>
              <a:t>Discover </a:t>
            </a:r>
            <a:r>
              <a:rPr lang="en-US" b="1" dirty="0" err="1" smtClean="0"/>
              <a:t>WritingFix’s</a:t>
            </a:r>
            <a:r>
              <a:rPr lang="en-US" b="1" dirty="0" smtClean="0"/>
              <a:t> </a:t>
            </a:r>
            <a:r>
              <a:rPr lang="en-US" b="1" i="1" dirty="0" smtClean="0"/>
              <a:t>Mentor Text of the Year </a:t>
            </a:r>
            <a:r>
              <a:rPr lang="en-US" b="1" dirty="0" smtClean="0"/>
              <a:t>Program 		 </a:t>
            </a:r>
            <a:endParaRPr lang="en-US" b="1" dirty="0"/>
          </a:p>
        </p:txBody>
      </p:sp>
      <p:graphicFrame>
        <p:nvGraphicFramePr>
          <p:cNvPr id="20" name="Table 19"/>
          <p:cNvGraphicFramePr>
            <a:graphicFrameLocks noGrp="1"/>
          </p:cNvGraphicFramePr>
          <p:nvPr/>
        </p:nvGraphicFramePr>
        <p:xfrm>
          <a:off x="304800" y="3352800"/>
          <a:ext cx="8534400" cy="1463040"/>
        </p:xfrm>
        <a:graphic>
          <a:graphicData uri="http://schemas.openxmlformats.org/drawingml/2006/table">
            <a:tbl>
              <a:tblPr firstRow="1" bandRow="1">
                <a:tableStyleId>{073A0DAA-6AF3-43AB-8588-CEC1D06C72B9}</a:tableStyleId>
              </a:tblPr>
              <a:tblGrid>
                <a:gridCol w="2844800"/>
                <a:gridCol w="2844800"/>
                <a:gridCol w="2844800"/>
              </a:tblGrid>
              <a:tr h="370840">
                <a:tc>
                  <a:txBody>
                    <a:bodyPr/>
                    <a:lstStyle/>
                    <a:p>
                      <a:pPr algn="ctr"/>
                      <a:r>
                        <a:rPr lang="en-US" sz="1400" dirty="0" smtClean="0"/>
                        <a:t>2008-2009</a:t>
                      </a:r>
                      <a:r>
                        <a:rPr lang="en-US" sz="1600" dirty="0" smtClean="0"/>
                        <a:t/>
                      </a:r>
                      <a:br>
                        <a:rPr lang="en-US" sz="1600" dirty="0" smtClean="0"/>
                      </a:br>
                      <a:r>
                        <a:rPr lang="en-US" sz="1600" dirty="0" smtClean="0"/>
                        <a:t>The Year of Revision</a:t>
                      </a:r>
                      <a:endParaRPr lang="en-US" sz="1600" dirty="0"/>
                    </a:p>
                  </a:txBody>
                  <a:tcPr/>
                </a:tc>
                <a:tc>
                  <a:txBody>
                    <a:bodyPr/>
                    <a:lstStyle/>
                    <a:p>
                      <a:pPr algn="ctr"/>
                      <a:r>
                        <a:rPr lang="en-US" sz="1400" dirty="0" smtClean="0"/>
                        <a:t>2009-2010</a:t>
                      </a:r>
                      <a:r>
                        <a:rPr lang="en-US" sz="1600" dirty="0" smtClean="0"/>
                        <a:t/>
                      </a:r>
                      <a:br>
                        <a:rPr lang="en-US" sz="1600" dirty="0" smtClean="0"/>
                      </a:br>
                      <a:r>
                        <a:rPr lang="en-US" sz="1600" dirty="0" smtClean="0"/>
                        <a:t>The Year of the Narrative</a:t>
                      </a:r>
                      <a:endParaRPr lang="en-US" sz="1600" dirty="0"/>
                    </a:p>
                  </a:txBody>
                  <a:tcPr/>
                </a:tc>
                <a:tc>
                  <a:txBody>
                    <a:bodyPr/>
                    <a:lstStyle/>
                    <a:p>
                      <a:pPr algn="ctr"/>
                      <a:r>
                        <a:rPr lang="en-US" sz="1400" dirty="0" smtClean="0"/>
                        <a:t>2010-2011</a:t>
                      </a:r>
                      <a:r>
                        <a:rPr lang="en-US" sz="1600" dirty="0" smtClean="0"/>
                        <a:t/>
                      </a:r>
                      <a:br>
                        <a:rPr lang="en-US" sz="1600" dirty="0" smtClean="0"/>
                      </a:br>
                      <a:r>
                        <a:rPr lang="en-US" sz="1600" dirty="0" smtClean="0"/>
                        <a:t>The Year of Writers’ Notebooks</a:t>
                      </a:r>
                      <a:endParaRPr lang="en-US" sz="1600" dirty="0"/>
                    </a:p>
                  </a:txBody>
                  <a:tcPr/>
                </a:tc>
              </a:tr>
              <a:tr h="370840">
                <a:tc>
                  <a:txBody>
                    <a:bodyPr/>
                    <a:lstStyle/>
                    <a:p>
                      <a:r>
                        <a:rPr lang="en-US" dirty="0" err="1" smtClean="0"/>
                        <a:t>Roni</a:t>
                      </a:r>
                      <a:r>
                        <a:rPr lang="en-US" dirty="0" smtClean="0"/>
                        <a:t> </a:t>
                      </a:r>
                      <a:r>
                        <a:rPr lang="en-US" dirty="0" err="1" smtClean="0"/>
                        <a:t>Schotter’s</a:t>
                      </a:r>
                      <a:r>
                        <a:rPr lang="en-US" dirty="0" smtClean="0"/>
                        <a:t> </a:t>
                      </a:r>
                      <a:r>
                        <a:rPr lang="en-US" u="sng" dirty="0" smtClean="0"/>
                        <a:t>Nothing</a:t>
                      </a:r>
                      <a:r>
                        <a:rPr lang="en-US" u="sng" baseline="0" dirty="0" smtClean="0"/>
                        <a:t> Ever Happens on 90</a:t>
                      </a:r>
                      <a:r>
                        <a:rPr lang="en-US" u="sng" baseline="30000" dirty="0" smtClean="0"/>
                        <a:t>th</a:t>
                      </a:r>
                      <a:r>
                        <a:rPr lang="en-US" u="sng" baseline="0" dirty="0" smtClean="0"/>
                        <a:t> Street</a:t>
                      </a:r>
                      <a:r>
                        <a:rPr lang="en-US" u="none" baseline="0" dirty="0" smtClean="0"/>
                        <a:t>.</a:t>
                      </a:r>
                      <a:endParaRPr lang="en-US" u="sng" dirty="0"/>
                    </a:p>
                  </a:txBody>
                  <a:tcPr/>
                </a:tc>
                <a:tc>
                  <a:txBody>
                    <a:bodyPr/>
                    <a:lstStyle/>
                    <a:p>
                      <a:r>
                        <a:rPr lang="en-US" dirty="0" smtClean="0"/>
                        <a:t>Ralph Fletcher’s </a:t>
                      </a:r>
                      <a:r>
                        <a:rPr lang="en-US" u="sng" dirty="0" smtClean="0"/>
                        <a:t>How to Write Your</a:t>
                      </a:r>
                      <a:r>
                        <a:rPr lang="en-US" u="sng" baseline="0" dirty="0" smtClean="0"/>
                        <a:t> Life Story</a:t>
                      </a:r>
                      <a:r>
                        <a:rPr lang="en-US" baseline="0" dirty="0" smtClean="0"/>
                        <a:t> &amp; </a:t>
                      </a:r>
                      <a:r>
                        <a:rPr lang="en-US" u="sng" baseline="0" dirty="0" smtClean="0"/>
                        <a:t>Marshfield Dreams</a:t>
                      </a:r>
                      <a:r>
                        <a:rPr lang="en-US" u="none" baseline="0" dirty="0" smtClean="0"/>
                        <a:t>.</a:t>
                      </a:r>
                      <a:endParaRPr lang="en-US" u="sng" dirty="0"/>
                    </a:p>
                  </a:txBody>
                  <a:tcPr/>
                </a:tc>
                <a:tc>
                  <a:txBody>
                    <a:bodyPr/>
                    <a:lstStyle/>
                    <a:p>
                      <a:r>
                        <a:rPr lang="en-US" dirty="0" smtClean="0"/>
                        <a:t>Ralph Fletcher’s </a:t>
                      </a:r>
                      <a:r>
                        <a:rPr lang="en-US" u="sng" dirty="0" smtClean="0"/>
                        <a:t>A Writer’s Notebook</a:t>
                      </a:r>
                      <a:r>
                        <a:rPr lang="en-US" dirty="0" smtClean="0"/>
                        <a:t> and Marissa Moss’s </a:t>
                      </a:r>
                      <a:r>
                        <a:rPr lang="en-US" u="sng" dirty="0" smtClean="0"/>
                        <a:t>Amelia’s Notebook</a:t>
                      </a:r>
                      <a:r>
                        <a:rPr lang="en-US" dirty="0" smtClean="0"/>
                        <a:t>.</a:t>
                      </a:r>
                      <a:endParaRPr lang="en-US" dirty="0"/>
                    </a:p>
                  </a:txBody>
                  <a:tcPr/>
                </a:tc>
              </a:tr>
            </a:tbl>
          </a:graphicData>
        </a:graphic>
      </p:graphicFrame>
      <p:sp>
        <p:nvSpPr>
          <p:cNvPr id="21" name="TextBox 20"/>
          <p:cNvSpPr txBox="1"/>
          <p:nvPr/>
        </p:nvSpPr>
        <p:spPr>
          <a:xfrm>
            <a:off x="228600" y="2286000"/>
            <a:ext cx="8686800" cy="923330"/>
          </a:xfrm>
          <a:prstGeom prst="rect">
            <a:avLst/>
          </a:prstGeom>
          <a:solidFill>
            <a:srgbClr val="FFFF66"/>
          </a:solidFill>
          <a:ln>
            <a:solidFill>
              <a:schemeClr val="accent5">
                <a:lumMod val="75000"/>
              </a:schemeClr>
            </a:solidFill>
          </a:ln>
        </p:spPr>
        <p:txBody>
          <a:bodyPr wrap="square" rtlCol="0">
            <a:spAutoFit/>
          </a:bodyPr>
          <a:lstStyle/>
          <a:p>
            <a:r>
              <a:rPr lang="en-US" dirty="0" smtClean="0"/>
              <a:t>“Occasionally a great mentor text addresses a topic we're very fond of here at </a:t>
            </a:r>
            <a:r>
              <a:rPr lang="en-US" dirty="0" err="1" smtClean="0"/>
              <a:t>WritingFix</a:t>
            </a:r>
            <a:r>
              <a:rPr lang="en-US" dirty="0" smtClean="0"/>
              <a:t>: how to write like a real author. A mentor text that explores this important theme deserves to be brought out again and again (and again) during the same school year.”</a:t>
            </a:r>
            <a:endParaRPr lang="en-US" dirty="0"/>
          </a:p>
        </p:txBody>
      </p:sp>
      <p:grpSp>
        <p:nvGrpSpPr>
          <p:cNvPr id="25" name="Group 24"/>
          <p:cNvGrpSpPr/>
          <p:nvPr/>
        </p:nvGrpSpPr>
        <p:grpSpPr>
          <a:xfrm>
            <a:off x="1143000" y="4953000"/>
            <a:ext cx="7391400" cy="1428750"/>
            <a:chOff x="1143000" y="4953000"/>
            <a:chExt cx="7391400" cy="1428750"/>
          </a:xfrm>
        </p:grpSpPr>
        <p:pic>
          <p:nvPicPr>
            <p:cNvPr id="32770" name="Picture 2"/>
            <p:cNvPicPr>
              <a:picLocks noChangeAspect="1" noChangeArrowheads="1"/>
            </p:cNvPicPr>
            <p:nvPr/>
          </p:nvPicPr>
          <p:blipFill>
            <a:blip r:embed="rId3" cstate="print"/>
            <a:srcRect/>
            <a:stretch>
              <a:fillRect/>
            </a:stretch>
          </p:blipFill>
          <p:spPr bwMode="auto">
            <a:xfrm>
              <a:off x="1143000" y="4953000"/>
              <a:ext cx="1047750" cy="1376045"/>
            </a:xfrm>
            <a:prstGeom prst="rect">
              <a:avLst/>
            </a:prstGeom>
            <a:noFill/>
            <a:ln w="9525">
              <a:solidFill>
                <a:schemeClr val="tx1"/>
              </a:solidFill>
              <a:miter lim="800000"/>
              <a:headEnd/>
              <a:tailEnd/>
            </a:ln>
          </p:spPr>
        </p:pic>
        <p:pic>
          <p:nvPicPr>
            <p:cNvPr id="32771" name="Picture 3"/>
            <p:cNvPicPr>
              <a:picLocks noChangeAspect="1" noChangeArrowheads="1"/>
            </p:cNvPicPr>
            <p:nvPr/>
          </p:nvPicPr>
          <p:blipFill>
            <a:blip r:embed="rId4" cstate="print"/>
            <a:srcRect/>
            <a:stretch>
              <a:fillRect/>
            </a:stretch>
          </p:blipFill>
          <p:spPr bwMode="auto">
            <a:xfrm>
              <a:off x="3524250" y="4953000"/>
              <a:ext cx="1047750" cy="1428750"/>
            </a:xfrm>
            <a:prstGeom prst="rect">
              <a:avLst/>
            </a:prstGeom>
            <a:noFill/>
            <a:ln w="9525">
              <a:solidFill>
                <a:schemeClr val="tx1"/>
              </a:solidFill>
              <a:miter lim="800000"/>
              <a:headEnd/>
              <a:tailEnd/>
            </a:ln>
          </p:spPr>
        </p:pic>
        <p:pic>
          <p:nvPicPr>
            <p:cNvPr id="32772" name="Picture 4"/>
            <p:cNvPicPr>
              <a:picLocks noChangeAspect="1" noChangeArrowheads="1"/>
            </p:cNvPicPr>
            <p:nvPr/>
          </p:nvPicPr>
          <p:blipFill>
            <a:blip r:embed="rId5" cstate="print"/>
            <a:srcRect/>
            <a:stretch>
              <a:fillRect/>
            </a:stretch>
          </p:blipFill>
          <p:spPr bwMode="auto">
            <a:xfrm>
              <a:off x="4648200" y="4953000"/>
              <a:ext cx="971550" cy="1428750"/>
            </a:xfrm>
            <a:prstGeom prst="rect">
              <a:avLst/>
            </a:prstGeom>
            <a:noFill/>
            <a:ln w="9525">
              <a:solidFill>
                <a:schemeClr val="tx1"/>
              </a:solidFill>
              <a:miter lim="800000"/>
              <a:headEnd/>
              <a:tailEnd/>
            </a:ln>
          </p:spPr>
        </p:pic>
        <p:pic>
          <p:nvPicPr>
            <p:cNvPr id="32773" name="Picture 5"/>
            <p:cNvPicPr>
              <a:picLocks noChangeAspect="1" noChangeArrowheads="1"/>
            </p:cNvPicPr>
            <p:nvPr/>
          </p:nvPicPr>
          <p:blipFill>
            <a:blip r:embed="rId6" cstate="print"/>
            <a:srcRect/>
            <a:stretch>
              <a:fillRect/>
            </a:stretch>
          </p:blipFill>
          <p:spPr bwMode="auto">
            <a:xfrm>
              <a:off x="6400800" y="4953000"/>
              <a:ext cx="952500" cy="1428750"/>
            </a:xfrm>
            <a:prstGeom prst="rect">
              <a:avLst/>
            </a:prstGeom>
            <a:noFill/>
            <a:ln w="9525">
              <a:solidFill>
                <a:schemeClr val="tx1"/>
              </a:solidFill>
              <a:miter lim="800000"/>
              <a:headEnd/>
              <a:tailEnd/>
            </a:ln>
          </p:spPr>
        </p:pic>
        <p:pic>
          <p:nvPicPr>
            <p:cNvPr id="32774" name="Picture 6"/>
            <p:cNvPicPr>
              <a:picLocks noChangeAspect="1" noChangeArrowheads="1"/>
            </p:cNvPicPr>
            <p:nvPr/>
          </p:nvPicPr>
          <p:blipFill>
            <a:blip r:embed="rId7" cstate="print"/>
            <a:srcRect/>
            <a:stretch>
              <a:fillRect/>
            </a:stretch>
          </p:blipFill>
          <p:spPr bwMode="auto">
            <a:xfrm>
              <a:off x="7448550" y="4953000"/>
              <a:ext cx="1085850" cy="1428750"/>
            </a:xfrm>
            <a:prstGeom prst="rect">
              <a:avLst/>
            </a:prstGeom>
            <a:noFill/>
            <a:ln w="9525">
              <a:solidFill>
                <a:schemeClr val="tx1"/>
              </a:solid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linds(horizontal)">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blinds(horizontal)">
                                      <p:cBhvr>
                                        <p:cTn id="1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76200"/>
            <a:ext cx="7772400" cy="1470025"/>
          </a:xfrm>
        </p:spPr>
        <p:txBody>
          <a:bodyPr/>
          <a:lstStyle/>
          <a:p>
            <a:r>
              <a:rPr lang="en-US" b="1" dirty="0" smtClean="0"/>
              <a:t>The </a:t>
            </a:r>
            <a:r>
              <a:rPr lang="en-US" b="1" i="1" dirty="0" smtClean="0"/>
              <a:t>7 Elements</a:t>
            </a:r>
            <a:r>
              <a:rPr lang="en-US" b="1" dirty="0" smtClean="0"/>
              <a:t> of a</a:t>
            </a:r>
            <a:br>
              <a:rPr lang="en-US" b="1" dirty="0" smtClean="0"/>
            </a:br>
            <a:r>
              <a:rPr lang="en-US" b="1" dirty="0" smtClean="0"/>
              <a:t>Differentiated Writing Lesson</a:t>
            </a:r>
            <a:endParaRPr lang="en-US" b="1" dirty="0"/>
          </a:p>
        </p:txBody>
      </p:sp>
      <p:pic>
        <p:nvPicPr>
          <p:cNvPr id="4" name="Picture 3" descr="7_elements_long.png"/>
          <p:cNvPicPr>
            <a:picLocks noChangeAspect="1"/>
          </p:cNvPicPr>
          <p:nvPr/>
        </p:nvPicPr>
        <p:blipFill>
          <a:blip r:embed="rId2" cstate="print"/>
          <a:stretch>
            <a:fillRect/>
          </a:stretch>
        </p:blipFill>
        <p:spPr>
          <a:xfrm>
            <a:off x="228600" y="1675532"/>
            <a:ext cx="2540579" cy="3810868"/>
          </a:xfrm>
          <a:prstGeom prst="rect">
            <a:avLst/>
          </a:prstGeom>
        </p:spPr>
      </p:pic>
      <p:sp>
        <p:nvSpPr>
          <p:cNvPr id="6" name="TextBox 5"/>
          <p:cNvSpPr txBox="1"/>
          <p:nvPr/>
        </p:nvSpPr>
        <p:spPr>
          <a:xfrm>
            <a:off x="3048000" y="2133600"/>
            <a:ext cx="5791200" cy="892552"/>
          </a:xfrm>
          <a:prstGeom prst="rect">
            <a:avLst/>
          </a:prstGeom>
          <a:noFill/>
        </p:spPr>
        <p:txBody>
          <a:bodyPr wrap="square" rtlCol="0">
            <a:spAutoFit/>
          </a:bodyPr>
          <a:lstStyle/>
          <a:p>
            <a:r>
              <a:rPr lang="en-US" sz="3200" b="1" dirty="0" smtClean="0"/>
              <a:t>Mentor Texts:</a:t>
            </a:r>
          </a:p>
          <a:p>
            <a:r>
              <a:rPr lang="en-US" sz="2000" dirty="0" smtClean="0"/>
              <a:t>a personal goal for this element might have you…</a:t>
            </a:r>
            <a:endParaRPr lang="en-US" sz="2000" dirty="0"/>
          </a:p>
        </p:txBody>
      </p:sp>
      <p:sp>
        <p:nvSpPr>
          <p:cNvPr id="8" name="TextBox 7"/>
          <p:cNvSpPr txBox="1"/>
          <p:nvPr/>
        </p:nvSpPr>
        <p:spPr>
          <a:xfrm>
            <a:off x="3048000" y="3100149"/>
            <a:ext cx="5943600" cy="3754874"/>
          </a:xfrm>
          <a:prstGeom prst="rect">
            <a:avLst/>
          </a:prstGeom>
          <a:noFill/>
        </p:spPr>
        <p:txBody>
          <a:bodyPr wrap="square" rtlCol="0">
            <a:spAutoFit/>
          </a:bodyPr>
          <a:lstStyle/>
          <a:p>
            <a:pPr>
              <a:buFont typeface="Arial" pitchFamily="34" charset="0"/>
              <a:buChar char="•"/>
            </a:pPr>
            <a:r>
              <a:rPr lang="en-US" sz="2000" dirty="0" smtClean="0"/>
              <a:t>Begin to fill the gaps for developmentally appropriate writing skills that you currently don’t have mentor texts to use that demonstrate those skills;</a:t>
            </a:r>
          </a:p>
          <a:p>
            <a:pPr>
              <a:buFont typeface="Arial" pitchFamily="34" charset="0"/>
              <a:buChar char="•"/>
            </a:pPr>
            <a:r>
              <a:rPr lang="en-US" sz="2000" dirty="0" smtClean="0"/>
              <a:t>Analyze your current use of mentor texts, making sure you make use all three types in writing lessons;</a:t>
            </a:r>
          </a:p>
          <a:p>
            <a:pPr>
              <a:buFont typeface="Arial" pitchFamily="34" charset="0"/>
              <a:buChar char="•"/>
            </a:pPr>
            <a:r>
              <a:rPr lang="en-US" sz="2000" dirty="0" smtClean="0"/>
              <a:t>Catalogue you mentor texts that can be used during pre-writing (idea inspirers) and during revision (craft inspirers);</a:t>
            </a:r>
          </a:p>
          <a:p>
            <a:pPr>
              <a:buFont typeface="Arial" pitchFamily="34" charset="0"/>
              <a:buChar char="•"/>
            </a:pPr>
            <a:r>
              <a:rPr lang="en-US" sz="2000" dirty="0" smtClean="0"/>
              <a:t>Discover a “Mentor Text of the Year” and use it all year long;</a:t>
            </a:r>
          </a:p>
          <a:p>
            <a:pPr>
              <a:buFont typeface="Arial" pitchFamily="34" charset="0"/>
              <a:buChar char="•"/>
            </a:pPr>
            <a:r>
              <a:rPr lang="en-US" sz="2000" dirty="0" smtClean="0"/>
              <a:t>Or…?</a:t>
            </a:r>
          </a:p>
          <a:p>
            <a:pPr>
              <a:buFont typeface="Arial" pitchFamily="34" charset="0"/>
              <a:buChar char="•"/>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linds(horizont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blinds(horizontal)">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blinds(horizontal)">
                                      <p:cBhvr>
                                        <p:cTn id="22" dur="500"/>
                                        <p:tgtEl>
                                          <p:spTgt spid="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blinds(horizontal)">
                                      <p:cBhvr>
                                        <p:cTn id="27"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advAuto="500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an </a:t>
            </a:r>
            <a:r>
              <a:rPr lang="en-US" sz="2000" i="1" dirty="0" smtClean="0"/>
              <a:t>idea</a:t>
            </a:r>
            <a:r>
              <a:rPr lang="en-US" sz="2000" dirty="0" smtClean="0"/>
              <a:t> mentor text, a </a:t>
            </a:r>
            <a:r>
              <a:rPr lang="en-US" sz="2000" i="1" dirty="0" smtClean="0"/>
              <a:t>structure</a:t>
            </a:r>
            <a:r>
              <a:rPr lang="en-US" sz="2000" dirty="0" smtClean="0"/>
              <a:t> mentor text, and a </a:t>
            </a:r>
            <a:r>
              <a:rPr lang="en-US" sz="2000" i="1" dirty="0" smtClean="0"/>
              <a:t>craft</a:t>
            </a:r>
            <a:r>
              <a:rPr lang="en-US" sz="2000" dirty="0" smtClean="0"/>
              <a:t> mentor text?   How can multiple mentor texts improve a writing lesson?</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33400" y="2362200"/>
            <a:ext cx="8001000" cy="1446550"/>
          </a:xfrm>
          <a:prstGeom prst="rect">
            <a:avLst/>
          </a:prstGeom>
          <a:noFill/>
        </p:spPr>
        <p:txBody>
          <a:bodyPr wrap="square" rtlCol="0">
            <a:spAutoFit/>
          </a:bodyPr>
          <a:lstStyle/>
          <a:p>
            <a:r>
              <a:rPr lang="en-US" sz="2200" b="1" i="1" dirty="0" smtClean="0"/>
              <a:t>Mentor Text</a:t>
            </a:r>
            <a:r>
              <a:rPr lang="en-US" sz="2200" b="1" dirty="0" smtClean="0"/>
              <a:t>, a definition:  </a:t>
            </a:r>
            <a:r>
              <a:rPr lang="en-US" sz="2200" dirty="0" smtClean="0"/>
              <a:t>a published piece of writing whose idea, whose structure, or whose written craft  techniques can be discussed by student writers during a writing lesson for the purpose of inspiring them.  I believe there are three types of these texts.</a:t>
            </a:r>
            <a:endParaRPr lang="en-US" sz="2200" dirty="0"/>
          </a:p>
        </p:txBody>
      </p:sp>
      <p:graphicFrame>
        <p:nvGraphicFramePr>
          <p:cNvPr id="9" name="Table 8"/>
          <p:cNvGraphicFramePr>
            <a:graphicFrameLocks noGrp="1"/>
          </p:cNvGraphicFramePr>
          <p:nvPr/>
        </p:nvGraphicFramePr>
        <p:xfrm>
          <a:off x="457200" y="4267200"/>
          <a:ext cx="8229600" cy="2138680"/>
        </p:xfrm>
        <a:graphic>
          <a:graphicData uri="http://schemas.openxmlformats.org/drawingml/2006/table">
            <a:tbl>
              <a:tblPr firstRow="1" bandRow="1">
                <a:tableStyleId>{F5AB1C69-6EDB-4FF4-983F-18BD219EF322}</a:tableStyleId>
              </a:tblPr>
              <a:tblGrid>
                <a:gridCol w="2743200"/>
                <a:gridCol w="2743200"/>
                <a:gridCol w="2743200"/>
              </a:tblGrid>
              <a:tr h="675640">
                <a:tc>
                  <a:txBody>
                    <a:bodyPr/>
                    <a:lstStyle/>
                    <a:p>
                      <a:pPr algn="ctr"/>
                      <a:r>
                        <a:rPr lang="en-US" sz="2000" dirty="0" smtClean="0"/>
                        <a:t>idea </a:t>
                      </a:r>
                      <a:r>
                        <a:rPr lang="en-US" dirty="0" smtClean="0"/>
                        <a:t/>
                      </a:r>
                      <a:br>
                        <a:rPr lang="en-US" dirty="0" smtClean="0"/>
                      </a:br>
                      <a:r>
                        <a:rPr lang="en-US" dirty="0" smtClean="0"/>
                        <a:t>mentor texts</a:t>
                      </a:r>
                      <a:endParaRPr lang="en-US" dirty="0"/>
                    </a:p>
                  </a:txBody>
                  <a:tcPr/>
                </a:tc>
                <a:tc>
                  <a:txBody>
                    <a:bodyPr/>
                    <a:lstStyle/>
                    <a:p>
                      <a:pPr algn="ctr"/>
                      <a:r>
                        <a:rPr lang="en-US" sz="2000" dirty="0" smtClean="0"/>
                        <a:t>structure</a:t>
                      </a:r>
                      <a:r>
                        <a:rPr lang="en-US" dirty="0" smtClean="0"/>
                        <a:t/>
                      </a:r>
                      <a:br>
                        <a:rPr lang="en-US" dirty="0" smtClean="0"/>
                      </a:br>
                      <a:r>
                        <a:rPr lang="en-US" dirty="0" smtClean="0"/>
                        <a:t>mentor</a:t>
                      </a:r>
                      <a:r>
                        <a:rPr lang="en-US" baseline="0" dirty="0" smtClean="0"/>
                        <a:t> texts</a:t>
                      </a:r>
                      <a:endParaRPr lang="en-US" dirty="0"/>
                    </a:p>
                  </a:txBody>
                  <a:tcPr/>
                </a:tc>
                <a:tc>
                  <a:txBody>
                    <a:bodyPr/>
                    <a:lstStyle/>
                    <a:p>
                      <a:pPr algn="ctr"/>
                      <a:r>
                        <a:rPr lang="en-US" sz="2000" dirty="0" smtClean="0"/>
                        <a:t>craft</a:t>
                      </a:r>
                      <a:r>
                        <a:rPr lang="en-US" sz="2000" baseline="0" dirty="0" smtClean="0"/>
                        <a:t> </a:t>
                      </a:r>
                      <a:r>
                        <a:rPr lang="en-US" baseline="0" dirty="0" smtClean="0"/>
                        <a:t/>
                      </a:r>
                      <a:br>
                        <a:rPr lang="en-US" baseline="0" dirty="0" smtClean="0"/>
                      </a:br>
                      <a:r>
                        <a:rPr lang="en-US" baseline="0" dirty="0" smtClean="0"/>
                        <a:t>mentor texts</a:t>
                      </a:r>
                      <a:endParaRPr lang="en-US" dirty="0"/>
                    </a:p>
                  </a:txBody>
                  <a:tcPr/>
                </a:tc>
              </a:tr>
              <a:tr h="675640">
                <a:tc>
                  <a:txBody>
                    <a:bodyPr/>
                    <a:lstStyle/>
                    <a:p>
                      <a:pPr algn="l"/>
                      <a:r>
                        <a:rPr lang="en-US" dirty="0" smtClean="0"/>
                        <a:t>This mentor</a:t>
                      </a:r>
                      <a:r>
                        <a:rPr lang="en-US" baseline="0" dirty="0" smtClean="0"/>
                        <a:t> text’s </a:t>
                      </a:r>
                      <a:r>
                        <a:rPr lang="en-US" dirty="0" smtClean="0"/>
                        <a:t>unique or interesting idea is used to inspire a fresh or unique idea from your student writers.</a:t>
                      </a:r>
                      <a:endParaRPr lang="en-US" dirty="0"/>
                    </a:p>
                  </a:txBody>
                  <a:tcPr/>
                </a:tc>
                <a:tc>
                  <a:txBody>
                    <a:bodyPr/>
                    <a:lstStyle/>
                    <a:p>
                      <a:pPr algn="l"/>
                      <a:r>
                        <a:rPr lang="en-US" dirty="0" smtClean="0"/>
                        <a:t>This mentor text</a:t>
                      </a:r>
                      <a:r>
                        <a:rPr lang="en-US" baseline="0" dirty="0" smtClean="0"/>
                        <a:t> provides a structure that student writers can “borrow” to write about their own unique ideas.</a:t>
                      </a:r>
                      <a:endParaRPr lang="en-US" dirty="0"/>
                    </a:p>
                  </a:txBody>
                  <a:tcPr/>
                </a:tc>
                <a:tc>
                  <a:txBody>
                    <a:bodyPr/>
                    <a:lstStyle/>
                    <a:p>
                      <a:pPr algn="l"/>
                      <a:r>
                        <a:rPr lang="en-US" dirty="0" smtClean="0"/>
                        <a:t>This mentor text contains well-</a:t>
                      </a:r>
                      <a:r>
                        <a:rPr lang="en-US" baseline="0" dirty="0" smtClean="0"/>
                        <a:t>crafted writing with techniques that can be discussed and imitated by student writers.</a:t>
                      </a:r>
                      <a:endParaRPr lang="en-US" dirty="0"/>
                    </a:p>
                  </a:txBody>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an </a:t>
            </a:r>
            <a:r>
              <a:rPr lang="en-US" sz="2000" i="1" dirty="0" smtClean="0"/>
              <a:t>idea</a:t>
            </a:r>
            <a:r>
              <a:rPr lang="en-US" sz="2000" dirty="0" smtClean="0"/>
              <a:t> mentor text, a </a:t>
            </a:r>
            <a:r>
              <a:rPr lang="en-US" sz="2000" i="1" dirty="0" smtClean="0"/>
              <a:t>structure</a:t>
            </a:r>
            <a:r>
              <a:rPr lang="en-US" sz="2000" dirty="0" smtClean="0"/>
              <a:t> mentor text, and a </a:t>
            </a:r>
            <a:r>
              <a:rPr lang="en-US" sz="2000" i="1" dirty="0" smtClean="0"/>
              <a:t>craft</a:t>
            </a:r>
            <a:r>
              <a:rPr lang="en-US" sz="2000" dirty="0" smtClean="0"/>
              <a:t> mentor text?   How can multiple mentor texts improve a writing lesson?</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9" name="Table 8"/>
          <p:cNvGraphicFramePr>
            <a:graphicFrameLocks noGrp="1"/>
          </p:cNvGraphicFramePr>
          <p:nvPr/>
        </p:nvGraphicFramePr>
        <p:xfrm>
          <a:off x="457200" y="4267200"/>
          <a:ext cx="2743200" cy="2138680"/>
        </p:xfrm>
        <a:graphic>
          <a:graphicData uri="http://schemas.openxmlformats.org/drawingml/2006/table">
            <a:tbl>
              <a:tblPr firstRow="1" bandRow="1">
                <a:tableStyleId>{F5AB1C69-6EDB-4FF4-983F-18BD219EF322}</a:tableStyleId>
              </a:tblPr>
              <a:tblGrid>
                <a:gridCol w="2743200"/>
              </a:tblGrid>
              <a:tr h="675640">
                <a:tc>
                  <a:txBody>
                    <a:bodyPr/>
                    <a:lstStyle/>
                    <a:p>
                      <a:pPr algn="ctr"/>
                      <a:r>
                        <a:rPr lang="en-US" sz="2000" dirty="0" smtClean="0"/>
                        <a:t>idea </a:t>
                      </a:r>
                      <a:r>
                        <a:rPr lang="en-US" dirty="0" smtClean="0"/>
                        <a:t/>
                      </a:r>
                      <a:br>
                        <a:rPr lang="en-US" dirty="0" smtClean="0"/>
                      </a:br>
                      <a:r>
                        <a:rPr lang="en-US" dirty="0" smtClean="0"/>
                        <a:t>mentor texts</a:t>
                      </a:r>
                      <a:endParaRPr lang="en-US" dirty="0"/>
                    </a:p>
                  </a:txBody>
                  <a:tcPr/>
                </a:tc>
              </a:tr>
              <a:tr h="675640">
                <a:tc>
                  <a:txBody>
                    <a:bodyPr/>
                    <a:lstStyle/>
                    <a:p>
                      <a:pPr algn="l"/>
                      <a:r>
                        <a:rPr lang="en-US" dirty="0" smtClean="0"/>
                        <a:t>This mentor</a:t>
                      </a:r>
                      <a:r>
                        <a:rPr lang="en-US" baseline="0" dirty="0" smtClean="0"/>
                        <a:t> text’s </a:t>
                      </a:r>
                      <a:r>
                        <a:rPr lang="en-US" dirty="0" smtClean="0"/>
                        <a:t>unique or interesting idea is used to inspire a fresh or unique idea from your student writers.</a:t>
                      </a:r>
                      <a:endParaRPr lang="en-US" dirty="0"/>
                    </a:p>
                  </a:txBody>
                  <a:tcPr/>
                </a:tc>
              </a:tr>
            </a:tbl>
          </a:graphicData>
        </a:graphic>
      </p:graphicFrame>
      <p:sp>
        <p:nvSpPr>
          <p:cNvPr id="10" name="TextBox 9"/>
          <p:cNvSpPr txBox="1"/>
          <p:nvPr/>
        </p:nvSpPr>
        <p:spPr>
          <a:xfrm>
            <a:off x="533400" y="2133600"/>
            <a:ext cx="2590800" cy="2062103"/>
          </a:xfrm>
          <a:prstGeom prst="rect">
            <a:avLst/>
          </a:prstGeom>
          <a:noFill/>
        </p:spPr>
        <p:txBody>
          <a:bodyPr wrap="square" rtlCol="0">
            <a:spAutoFit/>
          </a:bodyPr>
          <a:lstStyle/>
          <a:p>
            <a:r>
              <a:rPr lang="en-US" sz="3200" dirty="0" smtClean="0"/>
              <a:t>Here is my 1</a:t>
            </a:r>
            <a:r>
              <a:rPr lang="en-US" sz="3200" baseline="30000" dirty="0" smtClean="0"/>
              <a:t>st</a:t>
            </a:r>
            <a:r>
              <a:rPr lang="en-US" sz="3200" dirty="0" smtClean="0"/>
              <a:t> example of an idea mentor text…</a:t>
            </a:r>
            <a:endParaRPr lang="en-US" sz="3200" dirty="0"/>
          </a:p>
        </p:txBody>
      </p:sp>
      <p:pic>
        <p:nvPicPr>
          <p:cNvPr id="1027" name="Picture 3"/>
          <p:cNvPicPr>
            <a:picLocks noChangeAspect="1" noChangeArrowheads="1"/>
          </p:cNvPicPr>
          <p:nvPr/>
        </p:nvPicPr>
        <p:blipFill>
          <a:blip r:embed="rId3" cstate="print"/>
          <a:srcRect/>
          <a:stretch>
            <a:fillRect/>
          </a:stretch>
        </p:blipFill>
        <p:spPr bwMode="auto">
          <a:xfrm>
            <a:off x="6019800" y="3886200"/>
            <a:ext cx="2857500" cy="2524125"/>
          </a:xfrm>
          <a:prstGeom prst="rect">
            <a:avLst/>
          </a:prstGeom>
          <a:noFill/>
          <a:ln w="9525">
            <a:solidFill>
              <a:schemeClr val="tx1"/>
            </a:solidFill>
            <a:miter lim="800000"/>
            <a:headEnd/>
            <a:tailEnd/>
          </a:ln>
        </p:spPr>
      </p:pic>
      <p:sp>
        <p:nvSpPr>
          <p:cNvPr id="11" name="TextBox 10"/>
          <p:cNvSpPr txBox="1"/>
          <p:nvPr/>
        </p:nvSpPr>
        <p:spPr>
          <a:xfrm>
            <a:off x="3200400" y="2209800"/>
            <a:ext cx="5638800" cy="1200329"/>
          </a:xfrm>
          <a:prstGeom prst="rect">
            <a:avLst/>
          </a:prstGeom>
          <a:solidFill>
            <a:srgbClr val="FFFF66"/>
          </a:solidFill>
        </p:spPr>
        <p:txBody>
          <a:bodyPr wrap="square" rtlCol="0">
            <a:spAutoFit/>
          </a:bodyPr>
          <a:lstStyle/>
          <a:p>
            <a:r>
              <a:rPr lang="en-US" u="sng" dirty="0" smtClean="0"/>
              <a:t>Cloudy with a Chance of Meatballs </a:t>
            </a:r>
            <a:r>
              <a:rPr lang="en-US" dirty="0" smtClean="0"/>
              <a:t>is a fun story about the land of Chew-and-Swallow, where it rains different foods for breakfast, lunch, and dinner every day.  This is a unique idea that can be used to inspire original ideas!</a:t>
            </a:r>
            <a:endParaRPr lang="en-US" dirty="0"/>
          </a:p>
        </p:txBody>
      </p:sp>
      <p:sp>
        <p:nvSpPr>
          <p:cNvPr id="12" name="TextBox 11"/>
          <p:cNvSpPr txBox="1"/>
          <p:nvPr/>
        </p:nvSpPr>
        <p:spPr>
          <a:xfrm>
            <a:off x="3352800" y="3490079"/>
            <a:ext cx="2590800" cy="3139321"/>
          </a:xfrm>
          <a:prstGeom prst="rect">
            <a:avLst/>
          </a:prstGeom>
          <a:solidFill>
            <a:srgbClr val="FFFF66"/>
          </a:solidFill>
        </p:spPr>
        <p:txBody>
          <a:bodyPr wrap="square" rtlCol="0">
            <a:spAutoFit/>
          </a:bodyPr>
          <a:lstStyle/>
          <a:p>
            <a:r>
              <a:rPr lang="en-US" dirty="0" smtClean="0"/>
              <a:t>You might, for example, challenge your students to write about an original day in the land of Chew-and-Swallow, using foods that were not used in the original text.  Or you might invent an original land where something </a:t>
            </a:r>
            <a:r>
              <a:rPr lang="en-US" i="1" dirty="0" smtClean="0"/>
              <a:t>else</a:t>
            </a:r>
            <a:r>
              <a:rPr lang="en-US" dirty="0" smtClean="0"/>
              <a:t> unusual rains from the sky.</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an </a:t>
            </a:r>
            <a:r>
              <a:rPr lang="en-US" sz="2000" i="1" dirty="0" smtClean="0"/>
              <a:t>idea</a:t>
            </a:r>
            <a:r>
              <a:rPr lang="en-US" sz="2000" dirty="0" smtClean="0"/>
              <a:t> mentor text, a </a:t>
            </a:r>
            <a:r>
              <a:rPr lang="en-US" sz="2000" i="1" dirty="0" smtClean="0"/>
              <a:t>structure</a:t>
            </a:r>
            <a:r>
              <a:rPr lang="en-US" sz="2000" dirty="0" smtClean="0"/>
              <a:t> mentor text, and a </a:t>
            </a:r>
            <a:r>
              <a:rPr lang="en-US" sz="2000" i="1" dirty="0" smtClean="0"/>
              <a:t>craft</a:t>
            </a:r>
            <a:r>
              <a:rPr lang="en-US" sz="2000" dirty="0" smtClean="0"/>
              <a:t> mentor text?   How can multiple mentor texts improve a writing lesson?</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9" name="Table 8"/>
          <p:cNvGraphicFramePr>
            <a:graphicFrameLocks noGrp="1"/>
          </p:cNvGraphicFramePr>
          <p:nvPr/>
        </p:nvGraphicFramePr>
        <p:xfrm>
          <a:off x="457200" y="4267200"/>
          <a:ext cx="2743200" cy="2138680"/>
        </p:xfrm>
        <a:graphic>
          <a:graphicData uri="http://schemas.openxmlformats.org/drawingml/2006/table">
            <a:tbl>
              <a:tblPr firstRow="1" bandRow="1">
                <a:tableStyleId>{F5AB1C69-6EDB-4FF4-983F-18BD219EF322}</a:tableStyleId>
              </a:tblPr>
              <a:tblGrid>
                <a:gridCol w="2743200"/>
              </a:tblGrid>
              <a:tr h="675640">
                <a:tc>
                  <a:txBody>
                    <a:bodyPr/>
                    <a:lstStyle/>
                    <a:p>
                      <a:pPr algn="ctr"/>
                      <a:r>
                        <a:rPr lang="en-US" sz="2000" dirty="0" smtClean="0"/>
                        <a:t>idea </a:t>
                      </a:r>
                      <a:r>
                        <a:rPr lang="en-US" dirty="0" smtClean="0"/>
                        <a:t/>
                      </a:r>
                      <a:br>
                        <a:rPr lang="en-US" dirty="0" smtClean="0"/>
                      </a:br>
                      <a:r>
                        <a:rPr lang="en-US" dirty="0" smtClean="0"/>
                        <a:t>mentor texts</a:t>
                      </a:r>
                      <a:endParaRPr lang="en-US" dirty="0"/>
                    </a:p>
                  </a:txBody>
                  <a:tcPr/>
                </a:tc>
              </a:tr>
              <a:tr h="675640">
                <a:tc>
                  <a:txBody>
                    <a:bodyPr/>
                    <a:lstStyle/>
                    <a:p>
                      <a:pPr algn="l"/>
                      <a:r>
                        <a:rPr lang="en-US" dirty="0" smtClean="0"/>
                        <a:t>This mentor</a:t>
                      </a:r>
                      <a:r>
                        <a:rPr lang="en-US" baseline="0" dirty="0" smtClean="0"/>
                        <a:t> text’s </a:t>
                      </a:r>
                      <a:r>
                        <a:rPr lang="en-US" dirty="0" smtClean="0"/>
                        <a:t>unique or interesting idea is used to inspire a fresh or unique idea from your student writers.</a:t>
                      </a:r>
                      <a:endParaRPr lang="en-US" dirty="0"/>
                    </a:p>
                  </a:txBody>
                  <a:tcPr/>
                </a:tc>
              </a:tr>
            </a:tbl>
          </a:graphicData>
        </a:graphic>
      </p:graphicFrame>
      <p:sp>
        <p:nvSpPr>
          <p:cNvPr id="10" name="TextBox 9"/>
          <p:cNvSpPr txBox="1"/>
          <p:nvPr/>
        </p:nvSpPr>
        <p:spPr>
          <a:xfrm>
            <a:off x="533400" y="2133600"/>
            <a:ext cx="2590800" cy="2062103"/>
          </a:xfrm>
          <a:prstGeom prst="rect">
            <a:avLst/>
          </a:prstGeom>
          <a:noFill/>
        </p:spPr>
        <p:txBody>
          <a:bodyPr wrap="square" rtlCol="0">
            <a:spAutoFit/>
          </a:bodyPr>
          <a:lstStyle/>
          <a:p>
            <a:r>
              <a:rPr lang="en-US" sz="3200" dirty="0" smtClean="0"/>
              <a:t>Here is my 2</a:t>
            </a:r>
            <a:r>
              <a:rPr lang="en-US" sz="3200" baseline="30000" dirty="0" smtClean="0"/>
              <a:t>nd</a:t>
            </a:r>
            <a:r>
              <a:rPr lang="en-US" sz="3200" dirty="0" smtClean="0"/>
              <a:t> example of an idea mentor text…</a:t>
            </a:r>
            <a:endParaRPr lang="en-US" sz="3200" dirty="0"/>
          </a:p>
        </p:txBody>
      </p:sp>
      <p:sp>
        <p:nvSpPr>
          <p:cNvPr id="11" name="TextBox 10"/>
          <p:cNvSpPr txBox="1"/>
          <p:nvPr/>
        </p:nvSpPr>
        <p:spPr>
          <a:xfrm>
            <a:off x="3200400" y="2209800"/>
            <a:ext cx="5638800" cy="1200329"/>
          </a:xfrm>
          <a:prstGeom prst="rect">
            <a:avLst/>
          </a:prstGeom>
          <a:solidFill>
            <a:srgbClr val="FFFF66"/>
          </a:solidFill>
        </p:spPr>
        <p:txBody>
          <a:bodyPr wrap="square" rtlCol="0">
            <a:spAutoFit/>
          </a:bodyPr>
          <a:lstStyle/>
          <a:p>
            <a:r>
              <a:rPr lang="en-US" dirty="0" smtClean="0"/>
              <a:t>The most memorable chapter from </a:t>
            </a:r>
            <a:r>
              <a:rPr lang="en-US" u="sng" dirty="0" smtClean="0"/>
              <a:t>Homer Price</a:t>
            </a:r>
            <a:r>
              <a:rPr lang="en-US" dirty="0" smtClean="0"/>
              <a:t> has to be the chapter about the automatic doughnut machine that goes a little haywire, making way too many doughnuts.  An automatic food-making machine is a unique idea!</a:t>
            </a:r>
            <a:endParaRPr lang="en-US" dirty="0"/>
          </a:p>
        </p:txBody>
      </p:sp>
      <p:sp>
        <p:nvSpPr>
          <p:cNvPr id="12" name="TextBox 11"/>
          <p:cNvSpPr txBox="1"/>
          <p:nvPr/>
        </p:nvSpPr>
        <p:spPr>
          <a:xfrm>
            <a:off x="3352800" y="3490079"/>
            <a:ext cx="2590800" cy="2862322"/>
          </a:xfrm>
          <a:prstGeom prst="rect">
            <a:avLst/>
          </a:prstGeom>
          <a:solidFill>
            <a:srgbClr val="FFFF66"/>
          </a:solidFill>
        </p:spPr>
        <p:txBody>
          <a:bodyPr wrap="square" rtlCol="0">
            <a:spAutoFit/>
          </a:bodyPr>
          <a:lstStyle/>
          <a:p>
            <a:r>
              <a:rPr lang="en-US" dirty="0" smtClean="0"/>
              <a:t>You could have your students create original written descriptions about automated machines that they wish they owned.  You could even have kids draw and then “market” their original machines to each other!</a:t>
            </a:r>
            <a:endParaRPr lang="en-US" dirty="0"/>
          </a:p>
        </p:txBody>
      </p:sp>
      <p:pic>
        <p:nvPicPr>
          <p:cNvPr id="16386" name="Picture 2"/>
          <p:cNvPicPr>
            <a:picLocks noChangeAspect="1" noChangeArrowheads="1"/>
          </p:cNvPicPr>
          <p:nvPr/>
        </p:nvPicPr>
        <p:blipFill>
          <a:blip r:embed="rId3" cstate="print"/>
          <a:srcRect/>
          <a:stretch>
            <a:fillRect/>
          </a:stretch>
        </p:blipFill>
        <p:spPr bwMode="auto">
          <a:xfrm>
            <a:off x="6705600" y="3810000"/>
            <a:ext cx="1609725" cy="2524125"/>
          </a:xfrm>
          <a:prstGeom prst="rect">
            <a:avLst/>
          </a:prstGeom>
          <a:noFill/>
          <a:ln w="9525">
            <a:solidFill>
              <a:schemeClr val="tx1"/>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an </a:t>
            </a:r>
            <a:r>
              <a:rPr lang="en-US" sz="2000" i="1" dirty="0" smtClean="0"/>
              <a:t>idea</a:t>
            </a:r>
            <a:r>
              <a:rPr lang="en-US" sz="2000" dirty="0" smtClean="0"/>
              <a:t> mentor text, a </a:t>
            </a:r>
            <a:r>
              <a:rPr lang="en-US" sz="2000" i="1" dirty="0" smtClean="0"/>
              <a:t>structure</a:t>
            </a:r>
            <a:r>
              <a:rPr lang="en-US" sz="2000" dirty="0" smtClean="0"/>
              <a:t> mentor text, and a </a:t>
            </a:r>
            <a:r>
              <a:rPr lang="en-US" sz="2000" i="1" dirty="0" smtClean="0"/>
              <a:t>craft</a:t>
            </a:r>
            <a:r>
              <a:rPr lang="en-US" sz="2000" dirty="0" smtClean="0"/>
              <a:t> mentor text?   How can multiple mentor texts improve a writing lesson?</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9" name="Table 8"/>
          <p:cNvGraphicFramePr>
            <a:graphicFrameLocks noGrp="1"/>
          </p:cNvGraphicFramePr>
          <p:nvPr/>
        </p:nvGraphicFramePr>
        <p:xfrm>
          <a:off x="457200" y="4267200"/>
          <a:ext cx="2743200" cy="2138680"/>
        </p:xfrm>
        <a:graphic>
          <a:graphicData uri="http://schemas.openxmlformats.org/drawingml/2006/table">
            <a:tbl>
              <a:tblPr firstRow="1" bandRow="1">
                <a:tableStyleId>{F5AB1C69-6EDB-4FF4-983F-18BD219EF322}</a:tableStyleId>
              </a:tblPr>
              <a:tblGrid>
                <a:gridCol w="2743200"/>
              </a:tblGrid>
              <a:tr h="675640">
                <a:tc>
                  <a:txBody>
                    <a:bodyPr/>
                    <a:lstStyle/>
                    <a:p>
                      <a:pPr algn="ctr"/>
                      <a:r>
                        <a:rPr lang="en-US" sz="2000" dirty="0" smtClean="0"/>
                        <a:t>idea </a:t>
                      </a:r>
                      <a:r>
                        <a:rPr lang="en-US" dirty="0" smtClean="0"/>
                        <a:t/>
                      </a:r>
                      <a:br>
                        <a:rPr lang="en-US" dirty="0" smtClean="0"/>
                      </a:br>
                      <a:r>
                        <a:rPr lang="en-US" dirty="0" smtClean="0"/>
                        <a:t>mentor texts</a:t>
                      </a:r>
                      <a:endParaRPr lang="en-US" dirty="0"/>
                    </a:p>
                  </a:txBody>
                  <a:tcPr/>
                </a:tc>
              </a:tr>
              <a:tr h="675640">
                <a:tc>
                  <a:txBody>
                    <a:bodyPr/>
                    <a:lstStyle/>
                    <a:p>
                      <a:pPr algn="l"/>
                      <a:r>
                        <a:rPr lang="en-US" dirty="0" smtClean="0"/>
                        <a:t>This mentor</a:t>
                      </a:r>
                      <a:r>
                        <a:rPr lang="en-US" baseline="0" dirty="0" smtClean="0"/>
                        <a:t> text’s </a:t>
                      </a:r>
                      <a:r>
                        <a:rPr lang="en-US" dirty="0" smtClean="0"/>
                        <a:t>unique or interesting idea is used to inspire a fresh or unique idea from your student writers.</a:t>
                      </a:r>
                      <a:endParaRPr lang="en-US" dirty="0"/>
                    </a:p>
                  </a:txBody>
                  <a:tcPr/>
                </a:tc>
              </a:tr>
            </a:tbl>
          </a:graphicData>
        </a:graphic>
      </p:graphicFrame>
      <p:sp>
        <p:nvSpPr>
          <p:cNvPr id="10" name="TextBox 9"/>
          <p:cNvSpPr txBox="1"/>
          <p:nvPr/>
        </p:nvSpPr>
        <p:spPr>
          <a:xfrm>
            <a:off x="533400" y="2133600"/>
            <a:ext cx="2590800" cy="2062103"/>
          </a:xfrm>
          <a:prstGeom prst="rect">
            <a:avLst/>
          </a:prstGeom>
          <a:noFill/>
        </p:spPr>
        <p:txBody>
          <a:bodyPr wrap="square" rtlCol="0">
            <a:spAutoFit/>
          </a:bodyPr>
          <a:lstStyle/>
          <a:p>
            <a:r>
              <a:rPr lang="en-US" sz="3200" dirty="0" smtClean="0"/>
              <a:t>Here is my 3</a:t>
            </a:r>
            <a:r>
              <a:rPr lang="en-US" sz="3200" baseline="30000" dirty="0" smtClean="0"/>
              <a:t>rd</a:t>
            </a:r>
            <a:r>
              <a:rPr lang="en-US" sz="3200" dirty="0" smtClean="0"/>
              <a:t>  example of an idea mentor text…</a:t>
            </a:r>
            <a:endParaRPr lang="en-US" sz="3200" dirty="0"/>
          </a:p>
        </p:txBody>
      </p:sp>
      <p:sp>
        <p:nvSpPr>
          <p:cNvPr id="11" name="TextBox 10"/>
          <p:cNvSpPr txBox="1"/>
          <p:nvPr/>
        </p:nvSpPr>
        <p:spPr>
          <a:xfrm>
            <a:off x="3200400" y="2209800"/>
            <a:ext cx="5638800" cy="1200329"/>
          </a:xfrm>
          <a:prstGeom prst="rect">
            <a:avLst/>
          </a:prstGeom>
          <a:solidFill>
            <a:srgbClr val="FFFF66"/>
          </a:solidFill>
        </p:spPr>
        <p:txBody>
          <a:bodyPr wrap="square" rtlCol="0">
            <a:spAutoFit/>
          </a:bodyPr>
          <a:lstStyle/>
          <a:p>
            <a:r>
              <a:rPr lang="en-US" dirty="0" smtClean="0"/>
              <a:t>In chapter 3 of </a:t>
            </a:r>
            <a:r>
              <a:rPr lang="en-US" u="sng" dirty="0" smtClean="0"/>
              <a:t>Lord of the Flies</a:t>
            </a:r>
            <a:r>
              <a:rPr lang="en-US" dirty="0" smtClean="0"/>
              <a:t>, two characters describe the same exact  same setting (the unexplored jungle); one sees the jungle as a dangerous place; the other describes the jungle as a beautiful and mysterious place.  Unique!</a:t>
            </a:r>
            <a:endParaRPr lang="en-US" dirty="0"/>
          </a:p>
        </p:txBody>
      </p:sp>
      <p:sp>
        <p:nvSpPr>
          <p:cNvPr id="12" name="TextBox 11"/>
          <p:cNvSpPr txBox="1"/>
          <p:nvPr/>
        </p:nvSpPr>
        <p:spPr>
          <a:xfrm>
            <a:off x="3352800" y="3490079"/>
            <a:ext cx="2590800" cy="3139321"/>
          </a:xfrm>
          <a:prstGeom prst="rect">
            <a:avLst/>
          </a:prstGeom>
          <a:solidFill>
            <a:srgbClr val="FFFF66"/>
          </a:solidFill>
        </p:spPr>
        <p:txBody>
          <a:bodyPr wrap="square" rtlCol="0">
            <a:spAutoFit/>
          </a:bodyPr>
          <a:lstStyle/>
          <a:p>
            <a:r>
              <a:rPr lang="en-US" dirty="0" smtClean="0"/>
              <a:t>Students could think of a setting—a real one or an imaginary one—and then think of two characters who would feel different about the place.  They could write about the same setting from two different perspectives, showing how differently the two see things.</a:t>
            </a:r>
            <a:endParaRPr lang="en-US" dirty="0"/>
          </a:p>
        </p:txBody>
      </p:sp>
      <p:pic>
        <p:nvPicPr>
          <p:cNvPr id="17411" name="Picture 3"/>
          <p:cNvPicPr>
            <a:picLocks noChangeAspect="1" noChangeArrowheads="1"/>
          </p:cNvPicPr>
          <p:nvPr/>
        </p:nvPicPr>
        <p:blipFill>
          <a:blip r:embed="rId3" cstate="print"/>
          <a:srcRect/>
          <a:stretch>
            <a:fillRect/>
          </a:stretch>
        </p:blipFill>
        <p:spPr bwMode="auto">
          <a:xfrm>
            <a:off x="6781800" y="3810000"/>
            <a:ext cx="1495425" cy="2524125"/>
          </a:xfrm>
          <a:prstGeom prst="rect">
            <a:avLst/>
          </a:prstGeom>
          <a:noFill/>
          <a:ln w="9525">
            <a:solidFill>
              <a:schemeClr val="tx1"/>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an </a:t>
            </a:r>
            <a:r>
              <a:rPr lang="en-US" sz="2000" i="1" dirty="0" smtClean="0"/>
              <a:t>idea</a:t>
            </a:r>
            <a:r>
              <a:rPr lang="en-US" sz="2000" dirty="0" smtClean="0"/>
              <a:t> mentor text, a </a:t>
            </a:r>
            <a:r>
              <a:rPr lang="en-US" sz="2000" i="1" dirty="0" smtClean="0"/>
              <a:t>structure</a:t>
            </a:r>
            <a:r>
              <a:rPr lang="en-US" sz="2000" dirty="0" smtClean="0"/>
              <a:t> mentor text, and a </a:t>
            </a:r>
            <a:r>
              <a:rPr lang="en-US" sz="2000" i="1" dirty="0" smtClean="0"/>
              <a:t>craft</a:t>
            </a:r>
            <a:r>
              <a:rPr lang="en-US" sz="2000" dirty="0" smtClean="0"/>
              <a:t> mentor text?   How can multiple mentor texts improve a writing lesson?</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9" name="Table 8"/>
          <p:cNvGraphicFramePr>
            <a:graphicFrameLocks noGrp="1"/>
          </p:cNvGraphicFramePr>
          <p:nvPr/>
        </p:nvGraphicFramePr>
        <p:xfrm>
          <a:off x="457200" y="4267200"/>
          <a:ext cx="2743200" cy="2138680"/>
        </p:xfrm>
        <a:graphic>
          <a:graphicData uri="http://schemas.openxmlformats.org/drawingml/2006/table">
            <a:tbl>
              <a:tblPr firstRow="1" bandRow="1">
                <a:tableStyleId>{F5AB1C69-6EDB-4FF4-983F-18BD219EF322}</a:tableStyleId>
              </a:tblPr>
              <a:tblGrid>
                <a:gridCol w="2743200"/>
              </a:tblGrid>
              <a:tr h="675640">
                <a:tc>
                  <a:txBody>
                    <a:bodyPr/>
                    <a:lstStyle/>
                    <a:p>
                      <a:pPr algn="ctr"/>
                      <a:r>
                        <a:rPr lang="en-US" sz="2000" dirty="0" smtClean="0"/>
                        <a:t>structure</a:t>
                      </a:r>
                      <a:r>
                        <a:rPr lang="en-US" dirty="0" smtClean="0"/>
                        <a:t/>
                      </a:r>
                      <a:br>
                        <a:rPr lang="en-US" dirty="0" smtClean="0"/>
                      </a:br>
                      <a:r>
                        <a:rPr lang="en-US" dirty="0" smtClean="0"/>
                        <a:t>mentor</a:t>
                      </a:r>
                      <a:r>
                        <a:rPr lang="en-US" baseline="0" dirty="0" smtClean="0"/>
                        <a:t> texts</a:t>
                      </a:r>
                      <a:endParaRPr lang="en-US" dirty="0"/>
                    </a:p>
                  </a:txBody>
                  <a:tcPr/>
                </a:tc>
              </a:tr>
              <a:tr h="675640">
                <a:tc>
                  <a:txBody>
                    <a:bodyPr/>
                    <a:lstStyle/>
                    <a:p>
                      <a:pPr algn="l"/>
                      <a:r>
                        <a:rPr lang="en-US" dirty="0" smtClean="0"/>
                        <a:t>This mentor text</a:t>
                      </a:r>
                      <a:r>
                        <a:rPr lang="en-US" baseline="0" dirty="0" smtClean="0"/>
                        <a:t> provides a structure that student writers can “borrow” to write about their own unique ideas.</a:t>
                      </a:r>
                      <a:endParaRPr lang="en-US" dirty="0"/>
                    </a:p>
                  </a:txBody>
                  <a:tcPr/>
                </a:tc>
              </a:tr>
            </a:tbl>
          </a:graphicData>
        </a:graphic>
      </p:graphicFrame>
      <p:sp>
        <p:nvSpPr>
          <p:cNvPr id="10" name="TextBox 9"/>
          <p:cNvSpPr txBox="1"/>
          <p:nvPr/>
        </p:nvSpPr>
        <p:spPr>
          <a:xfrm>
            <a:off x="533400" y="2133600"/>
            <a:ext cx="2590800" cy="2062103"/>
          </a:xfrm>
          <a:prstGeom prst="rect">
            <a:avLst/>
          </a:prstGeom>
          <a:noFill/>
        </p:spPr>
        <p:txBody>
          <a:bodyPr wrap="square" rtlCol="0">
            <a:spAutoFit/>
          </a:bodyPr>
          <a:lstStyle/>
          <a:p>
            <a:r>
              <a:rPr lang="en-US" sz="3200" dirty="0" smtClean="0"/>
              <a:t>Here is my 1</a:t>
            </a:r>
            <a:r>
              <a:rPr lang="en-US" sz="3200" baseline="30000" dirty="0" smtClean="0"/>
              <a:t>st</a:t>
            </a:r>
            <a:r>
              <a:rPr lang="en-US" sz="3200" dirty="0" smtClean="0"/>
              <a:t>   example of </a:t>
            </a:r>
            <a:r>
              <a:rPr lang="en-US" sz="3200" dirty="0" smtClean="0"/>
              <a:t>a </a:t>
            </a:r>
            <a:r>
              <a:rPr lang="en-US" sz="3200" dirty="0" smtClean="0"/>
              <a:t>structure mentor text…</a:t>
            </a:r>
            <a:endParaRPr lang="en-US" sz="3200" dirty="0"/>
          </a:p>
        </p:txBody>
      </p:sp>
      <p:sp>
        <p:nvSpPr>
          <p:cNvPr id="11" name="TextBox 10"/>
          <p:cNvSpPr txBox="1"/>
          <p:nvPr/>
        </p:nvSpPr>
        <p:spPr>
          <a:xfrm>
            <a:off x="3200400" y="2209800"/>
            <a:ext cx="5715000" cy="1200329"/>
          </a:xfrm>
          <a:prstGeom prst="rect">
            <a:avLst/>
          </a:prstGeom>
          <a:solidFill>
            <a:srgbClr val="99CCFF"/>
          </a:solidFill>
        </p:spPr>
        <p:txBody>
          <a:bodyPr wrap="square" rtlCol="0">
            <a:spAutoFit/>
          </a:bodyPr>
          <a:lstStyle/>
          <a:p>
            <a:r>
              <a:rPr lang="en-US" dirty="0" smtClean="0"/>
              <a:t>Margaret Wise Brown’s </a:t>
            </a:r>
            <a:r>
              <a:rPr lang="en-US" u="sng" dirty="0" smtClean="0"/>
              <a:t>The Important Book</a:t>
            </a:r>
            <a:r>
              <a:rPr lang="en-US" dirty="0" smtClean="0"/>
              <a:t> is probably the most widely used “structure mentor text.” It provides a simple-to-follow pattern  that is repeated on every page, each page exploring a different topic: wind, apples, etc.</a:t>
            </a:r>
            <a:endParaRPr lang="en-US" dirty="0"/>
          </a:p>
        </p:txBody>
      </p:sp>
      <p:sp>
        <p:nvSpPr>
          <p:cNvPr id="12" name="TextBox 11"/>
          <p:cNvSpPr txBox="1"/>
          <p:nvPr/>
        </p:nvSpPr>
        <p:spPr>
          <a:xfrm>
            <a:off x="3352800" y="3490079"/>
            <a:ext cx="2743200" cy="3139321"/>
          </a:xfrm>
          <a:prstGeom prst="rect">
            <a:avLst/>
          </a:prstGeom>
          <a:solidFill>
            <a:srgbClr val="99CCFF"/>
          </a:solidFill>
        </p:spPr>
        <p:txBody>
          <a:bodyPr wrap="square" rtlCol="0">
            <a:spAutoFit/>
          </a:bodyPr>
          <a:lstStyle/>
          <a:p>
            <a:r>
              <a:rPr lang="en-US" dirty="0" smtClean="0"/>
              <a:t>Students can write “Important Book-inspired” passages about any topics of study—science,  history, geography—or about more personal topics they have a connection to.  The book’s very safe structure can be used to write about any topic.  If you don’t know this book, ask a colleague.</a:t>
            </a:r>
            <a:endParaRPr lang="en-US" dirty="0"/>
          </a:p>
        </p:txBody>
      </p:sp>
      <p:pic>
        <p:nvPicPr>
          <p:cNvPr id="18434" name="Picture 2"/>
          <p:cNvPicPr>
            <a:picLocks noChangeAspect="1" noChangeArrowheads="1"/>
          </p:cNvPicPr>
          <p:nvPr/>
        </p:nvPicPr>
        <p:blipFill>
          <a:blip r:embed="rId3" cstate="print"/>
          <a:srcRect/>
          <a:stretch>
            <a:fillRect/>
          </a:stretch>
        </p:blipFill>
        <p:spPr bwMode="auto">
          <a:xfrm>
            <a:off x="6705600" y="3810000"/>
            <a:ext cx="1704975" cy="2524125"/>
          </a:xfrm>
          <a:prstGeom prst="rect">
            <a:avLst/>
          </a:prstGeom>
          <a:noFill/>
          <a:ln w="9525">
            <a:solidFill>
              <a:schemeClr val="tx1"/>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an </a:t>
            </a:r>
            <a:r>
              <a:rPr lang="en-US" sz="2000" i="1" dirty="0" smtClean="0"/>
              <a:t>idea</a:t>
            </a:r>
            <a:r>
              <a:rPr lang="en-US" sz="2000" dirty="0" smtClean="0"/>
              <a:t> mentor text, a </a:t>
            </a:r>
            <a:r>
              <a:rPr lang="en-US" sz="2000" i="1" dirty="0" smtClean="0"/>
              <a:t>structure</a:t>
            </a:r>
            <a:r>
              <a:rPr lang="en-US" sz="2000" dirty="0" smtClean="0"/>
              <a:t> mentor text, and a </a:t>
            </a:r>
            <a:r>
              <a:rPr lang="en-US" sz="2000" i="1" dirty="0" smtClean="0"/>
              <a:t>craft</a:t>
            </a:r>
            <a:r>
              <a:rPr lang="en-US" sz="2000" dirty="0" smtClean="0"/>
              <a:t> mentor text?   How can multiple mentor texts improve a writing lesson?</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9" name="Table 8"/>
          <p:cNvGraphicFramePr>
            <a:graphicFrameLocks noGrp="1"/>
          </p:cNvGraphicFramePr>
          <p:nvPr/>
        </p:nvGraphicFramePr>
        <p:xfrm>
          <a:off x="457200" y="4267200"/>
          <a:ext cx="2743200" cy="2138680"/>
        </p:xfrm>
        <a:graphic>
          <a:graphicData uri="http://schemas.openxmlformats.org/drawingml/2006/table">
            <a:tbl>
              <a:tblPr firstRow="1" bandRow="1">
                <a:tableStyleId>{F5AB1C69-6EDB-4FF4-983F-18BD219EF322}</a:tableStyleId>
              </a:tblPr>
              <a:tblGrid>
                <a:gridCol w="2743200"/>
              </a:tblGrid>
              <a:tr h="675640">
                <a:tc>
                  <a:txBody>
                    <a:bodyPr/>
                    <a:lstStyle/>
                    <a:p>
                      <a:pPr algn="ctr"/>
                      <a:r>
                        <a:rPr lang="en-US" sz="2000" dirty="0" smtClean="0"/>
                        <a:t>structure</a:t>
                      </a:r>
                      <a:r>
                        <a:rPr lang="en-US" dirty="0" smtClean="0"/>
                        <a:t/>
                      </a:r>
                      <a:br>
                        <a:rPr lang="en-US" dirty="0" smtClean="0"/>
                      </a:br>
                      <a:r>
                        <a:rPr lang="en-US" dirty="0" smtClean="0"/>
                        <a:t>mentor</a:t>
                      </a:r>
                      <a:r>
                        <a:rPr lang="en-US" baseline="0" dirty="0" smtClean="0"/>
                        <a:t> texts</a:t>
                      </a:r>
                      <a:endParaRPr lang="en-US" dirty="0"/>
                    </a:p>
                  </a:txBody>
                  <a:tcPr/>
                </a:tc>
              </a:tr>
              <a:tr h="675640">
                <a:tc>
                  <a:txBody>
                    <a:bodyPr/>
                    <a:lstStyle/>
                    <a:p>
                      <a:pPr algn="l"/>
                      <a:r>
                        <a:rPr lang="en-US" dirty="0" smtClean="0"/>
                        <a:t>This mentor text</a:t>
                      </a:r>
                      <a:r>
                        <a:rPr lang="en-US" baseline="0" dirty="0" smtClean="0"/>
                        <a:t> provides a structure that student writers can “borrow” to write about their own unique ideas.</a:t>
                      </a:r>
                      <a:endParaRPr lang="en-US" dirty="0"/>
                    </a:p>
                  </a:txBody>
                  <a:tcPr/>
                </a:tc>
              </a:tr>
            </a:tbl>
          </a:graphicData>
        </a:graphic>
      </p:graphicFrame>
      <p:sp>
        <p:nvSpPr>
          <p:cNvPr id="10" name="TextBox 9"/>
          <p:cNvSpPr txBox="1"/>
          <p:nvPr/>
        </p:nvSpPr>
        <p:spPr>
          <a:xfrm>
            <a:off x="533400" y="2133600"/>
            <a:ext cx="2590800" cy="2062103"/>
          </a:xfrm>
          <a:prstGeom prst="rect">
            <a:avLst/>
          </a:prstGeom>
          <a:noFill/>
        </p:spPr>
        <p:txBody>
          <a:bodyPr wrap="square" rtlCol="0">
            <a:spAutoFit/>
          </a:bodyPr>
          <a:lstStyle/>
          <a:p>
            <a:r>
              <a:rPr lang="en-US" sz="3200" dirty="0" smtClean="0"/>
              <a:t>Here is my 2</a:t>
            </a:r>
            <a:r>
              <a:rPr lang="en-US" sz="3200" baseline="30000" dirty="0" smtClean="0"/>
              <a:t>nd</a:t>
            </a:r>
            <a:r>
              <a:rPr lang="en-US" sz="3200" dirty="0" smtClean="0"/>
              <a:t>    example of </a:t>
            </a:r>
            <a:r>
              <a:rPr lang="en-US" sz="3200" dirty="0" smtClean="0"/>
              <a:t>a </a:t>
            </a:r>
            <a:r>
              <a:rPr lang="en-US" sz="3200" dirty="0" smtClean="0"/>
              <a:t>structure mentor text…</a:t>
            </a:r>
            <a:endParaRPr lang="en-US" sz="3200" dirty="0"/>
          </a:p>
        </p:txBody>
      </p:sp>
      <p:sp>
        <p:nvSpPr>
          <p:cNvPr id="11" name="TextBox 10"/>
          <p:cNvSpPr txBox="1"/>
          <p:nvPr/>
        </p:nvSpPr>
        <p:spPr>
          <a:xfrm>
            <a:off x="3200400" y="2209800"/>
            <a:ext cx="5715000" cy="1200329"/>
          </a:xfrm>
          <a:prstGeom prst="rect">
            <a:avLst/>
          </a:prstGeom>
          <a:solidFill>
            <a:srgbClr val="99CCFF"/>
          </a:solidFill>
        </p:spPr>
        <p:txBody>
          <a:bodyPr wrap="square" rtlCol="0">
            <a:spAutoFit/>
          </a:bodyPr>
          <a:lstStyle/>
          <a:p>
            <a:r>
              <a:rPr lang="en-US" dirty="0" smtClean="0"/>
              <a:t>Stories like </a:t>
            </a:r>
            <a:r>
              <a:rPr lang="en-US" u="sng" dirty="0" smtClean="0"/>
              <a:t>Duck on a Bike</a:t>
            </a:r>
            <a:r>
              <a:rPr lang="en-US" dirty="0" smtClean="0"/>
              <a:t> utilize storytellers’ “series of three” pattern (remember Goldilocks?) In this story, a Duck rides a bike across the barnyard; 3 different animals each stop, observe, and make three different commentaries.</a:t>
            </a:r>
            <a:endParaRPr lang="en-US" dirty="0"/>
          </a:p>
        </p:txBody>
      </p:sp>
      <p:sp>
        <p:nvSpPr>
          <p:cNvPr id="12" name="TextBox 11"/>
          <p:cNvSpPr txBox="1"/>
          <p:nvPr/>
        </p:nvSpPr>
        <p:spPr>
          <a:xfrm>
            <a:off x="3352800" y="3490079"/>
            <a:ext cx="2743200" cy="3139321"/>
          </a:xfrm>
          <a:prstGeom prst="rect">
            <a:avLst/>
          </a:prstGeom>
          <a:solidFill>
            <a:srgbClr val="99CCFF"/>
          </a:solidFill>
        </p:spPr>
        <p:txBody>
          <a:bodyPr wrap="square" rtlCol="0">
            <a:spAutoFit/>
          </a:bodyPr>
          <a:lstStyle/>
          <a:p>
            <a:r>
              <a:rPr lang="en-US" dirty="0" smtClean="0"/>
              <a:t>Students can use this story’s pattern to create an original story about pretty much anything: something unusual can happen, and three different animals or characters all have a moment to react to it.  Add an introduction and a conclusion, and you have a complete story!</a:t>
            </a:r>
            <a:endParaRPr lang="en-US" dirty="0"/>
          </a:p>
        </p:txBody>
      </p:sp>
      <p:pic>
        <p:nvPicPr>
          <p:cNvPr id="19458" name="Picture 2"/>
          <p:cNvPicPr>
            <a:picLocks noChangeAspect="1" noChangeArrowheads="1"/>
          </p:cNvPicPr>
          <p:nvPr/>
        </p:nvPicPr>
        <p:blipFill>
          <a:blip r:embed="rId3" cstate="print"/>
          <a:srcRect/>
          <a:stretch>
            <a:fillRect/>
          </a:stretch>
        </p:blipFill>
        <p:spPr bwMode="auto">
          <a:xfrm>
            <a:off x="6496050" y="3810000"/>
            <a:ext cx="1962150" cy="2524125"/>
          </a:xfrm>
          <a:prstGeom prst="rect">
            <a:avLst/>
          </a:prstGeom>
          <a:noFill/>
          <a:ln w="9525">
            <a:solidFill>
              <a:schemeClr val="tx1"/>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What’s the difference between an </a:t>
            </a:r>
            <a:r>
              <a:rPr lang="en-US" sz="2000" i="1" dirty="0" smtClean="0"/>
              <a:t>idea</a:t>
            </a:r>
            <a:r>
              <a:rPr lang="en-US" sz="2000" dirty="0" smtClean="0"/>
              <a:t> mentor text, a </a:t>
            </a:r>
            <a:r>
              <a:rPr lang="en-US" sz="2000" i="1" dirty="0" smtClean="0"/>
              <a:t>structure</a:t>
            </a:r>
            <a:r>
              <a:rPr lang="en-US" sz="2000" dirty="0" smtClean="0"/>
              <a:t> mentor text, and a </a:t>
            </a:r>
            <a:r>
              <a:rPr lang="en-US" sz="2000" i="1" dirty="0" smtClean="0"/>
              <a:t>craft</a:t>
            </a:r>
            <a:r>
              <a:rPr lang="en-US" sz="2000" dirty="0" smtClean="0"/>
              <a:t> mentor text?   How can multiple mentor texts improve a writing lesson?</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9" name="Table 8"/>
          <p:cNvGraphicFramePr>
            <a:graphicFrameLocks noGrp="1"/>
          </p:cNvGraphicFramePr>
          <p:nvPr/>
        </p:nvGraphicFramePr>
        <p:xfrm>
          <a:off x="457200" y="4267200"/>
          <a:ext cx="2743200" cy="2138680"/>
        </p:xfrm>
        <a:graphic>
          <a:graphicData uri="http://schemas.openxmlformats.org/drawingml/2006/table">
            <a:tbl>
              <a:tblPr firstRow="1" bandRow="1">
                <a:tableStyleId>{F5AB1C69-6EDB-4FF4-983F-18BD219EF322}</a:tableStyleId>
              </a:tblPr>
              <a:tblGrid>
                <a:gridCol w="2743200"/>
              </a:tblGrid>
              <a:tr h="675640">
                <a:tc>
                  <a:txBody>
                    <a:bodyPr/>
                    <a:lstStyle/>
                    <a:p>
                      <a:pPr algn="ctr"/>
                      <a:r>
                        <a:rPr lang="en-US" sz="2000" dirty="0" smtClean="0"/>
                        <a:t>structure</a:t>
                      </a:r>
                      <a:r>
                        <a:rPr lang="en-US" dirty="0" smtClean="0"/>
                        <a:t/>
                      </a:r>
                      <a:br>
                        <a:rPr lang="en-US" dirty="0" smtClean="0"/>
                      </a:br>
                      <a:r>
                        <a:rPr lang="en-US" dirty="0" smtClean="0"/>
                        <a:t>mentor</a:t>
                      </a:r>
                      <a:r>
                        <a:rPr lang="en-US" baseline="0" dirty="0" smtClean="0"/>
                        <a:t> texts</a:t>
                      </a:r>
                      <a:endParaRPr lang="en-US" dirty="0"/>
                    </a:p>
                  </a:txBody>
                  <a:tcPr/>
                </a:tc>
              </a:tr>
              <a:tr h="675640">
                <a:tc>
                  <a:txBody>
                    <a:bodyPr/>
                    <a:lstStyle/>
                    <a:p>
                      <a:pPr algn="l"/>
                      <a:r>
                        <a:rPr lang="en-US" dirty="0" smtClean="0"/>
                        <a:t>This mentor text</a:t>
                      </a:r>
                      <a:r>
                        <a:rPr lang="en-US" baseline="0" dirty="0" smtClean="0"/>
                        <a:t> provides a structure that student writers can “borrow” to write about their own unique ideas.</a:t>
                      </a:r>
                      <a:endParaRPr lang="en-US" dirty="0"/>
                    </a:p>
                  </a:txBody>
                  <a:tcPr/>
                </a:tc>
              </a:tr>
            </a:tbl>
          </a:graphicData>
        </a:graphic>
      </p:graphicFrame>
      <p:sp>
        <p:nvSpPr>
          <p:cNvPr id="10" name="TextBox 9"/>
          <p:cNvSpPr txBox="1"/>
          <p:nvPr/>
        </p:nvSpPr>
        <p:spPr>
          <a:xfrm>
            <a:off x="533400" y="2133600"/>
            <a:ext cx="2590800" cy="2062103"/>
          </a:xfrm>
          <a:prstGeom prst="rect">
            <a:avLst/>
          </a:prstGeom>
          <a:noFill/>
        </p:spPr>
        <p:txBody>
          <a:bodyPr wrap="square" rtlCol="0">
            <a:spAutoFit/>
          </a:bodyPr>
          <a:lstStyle/>
          <a:p>
            <a:r>
              <a:rPr lang="en-US" sz="3200" dirty="0" smtClean="0"/>
              <a:t>Here is my 3</a:t>
            </a:r>
            <a:r>
              <a:rPr lang="en-US" sz="3200" baseline="30000" dirty="0" smtClean="0"/>
              <a:t>rd</a:t>
            </a:r>
            <a:r>
              <a:rPr lang="en-US" sz="3200" dirty="0" smtClean="0"/>
              <a:t> example of </a:t>
            </a:r>
            <a:r>
              <a:rPr lang="en-US" sz="3200" dirty="0" smtClean="0"/>
              <a:t>a </a:t>
            </a:r>
            <a:r>
              <a:rPr lang="en-US" sz="3200" dirty="0" smtClean="0"/>
              <a:t>structure mentor text…</a:t>
            </a:r>
            <a:endParaRPr lang="en-US" sz="3200" dirty="0"/>
          </a:p>
        </p:txBody>
      </p:sp>
      <p:sp>
        <p:nvSpPr>
          <p:cNvPr id="11" name="TextBox 10"/>
          <p:cNvSpPr txBox="1"/>
          <p:nvPr/>
        </p:nvSpPr>
        <p:spPr>
          <a:xfrm>
            <a:off x="3200400" y="2209800"/>
            <a:ext cx="5715000" cy="1200329"/>
          </a:xfrm>
          <a:prstGeom prst="rect">
            <a:avLst/>
          </a:prstGeom>
          <a:solidFill>
            <a:srgbClr val="99CCFF"/>
          </a:solidFill>
        </p:spPr>
        <p:txBody>
          <a:bodyPr wrap="square" rtlCol="0">
            <a:spAutoFit/>
          </a:bodyPr>
          <a:lstStyle/>
          <a:p>
            <a:r>
              <a:rPr lang="en-US" dirty="0" smtClean="0"/>
              <a:t>Jim Croce’s song, “I </a:t>
            </a:r>
            <a:r>
              <a:rPr lang="en-US" dirty="0" err="1" smtClean="0"/>
              <a:t>Gotta</a:t>
            </a:r>
            <a:r>
              <a:rPr lang="en-US" dirty="0" smtClean="0"/>
              <a:t> Name” has three different stanzas.  Each song stanza focuses on a different thing the singer carries around with him as he walks down the “road of life.”  The three things are: a name, a song, and a dream.  </a:t>
            </a:r>
            <a:endParaRPr lang="en-US" dirty="0"/>
          </a:p>
        </p:txBody>
      </p:sp>
      <p:sp>
        <p:nvSpPr>
          <p:cNvPr id="12" name="TextBox 11"/>
          <p:cNvSpPr txBox="1"/>
          <p:nvPr/>
        </p:nvSpPr>
        <p:spPr>
          <a:xfrm>
            <a:off x="3352800" y="3490079"/>
            <a:ext cx="2667000" cy="3139321"/>
          </a:xfrm>
          <a:prstGeom prst="rect">
            <a:avLst/>
          </a:prstGeom>
          <a:solidFill>
            <a:srgbClr val="99CCFF"/>
          </a:solidFill>
        </p:spPr>
        <p:txBody>
          <a:bodyPr wrap="square" rtlCol="0">
            <a:spAutoFit/>
          </a:bodyPr>
          <a:lstStyle/>
          <a:p>
            <a:r>
              <a:rPr lang="en-US" dirty="0" smtClean="0"/>
              <a:t>Students can create original three-stanza poems about walking down “life’s road.”  Each stanza of the poem can explore one important item the poet plans to carry with him/her as they “take on the world” when they become adults or independent.</a:t>
            </a:r>
            <a:endParaRPr lang="en-US" dirty="0"/>
          </a:p>
        </p:txBody>
      </p:sp>
      <p:pic>
        <p:nvPicPr>
          <p:cNvPr id="20483" name="Picture 3"/>
          <p:cNvPicPr>
            <a:picLocks noChangeAspect="1" noChangeArrowheads="1"/>
          </p:cNvPicPr>
          <p:nvPr/>
        </p:nvPicPr>
        <p:blipFill>
          <a:blip r:embed="rId3" cstate="print"/>
          <a:srcRect/>
          <a:stretch>
            <a:fillRect/>
          </a:stretch>
        </p:blipFill>
        <p:spPr bwMode="auto">
          <a:xfrm>
            <a:off x="6096000" y="3733800"/>
            <a:ext cx="2790825" cy="2524125"/>
          </a:xfrm>
          <a:prstGeom prst="rect">
            <a:avLst/>
          </a:prstGeom>
          <a:noFill/>
          <a:ln w="9525">
            <a:solidFill>
              <a:schemeClr val="tx1"/>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705</TotalTime>
  <Words>2737</Words>
  <Application>Microsoft Office PowerPoint</Application>
  <PresentationFormat>On-screen Show (4:3)</PresentationFormat>
  <Paragraphs>164</Paragraphs>
  <Slides>23</Slides>
  <Notes>0</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The 7 Elements of a Differentiated Writing Lesson</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The 7 Elements of a Differentiated Writing Lesson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7 Elements of a Differentiated Writing Lesson</dc:title>
  <dc:creator>Corbett Harrison</dc:creator>
  <cp:lastModifiedBy>Corbett Harrison</cp:lastModifiedBy>
  <cp:revision>82</cp:revision>
  <dcterms:created xsi:type="dcterms:W3CDTF">2010-05-28T13:25:56Z</dcterms:created>
  <dcterms:modified xsi:type="dcterms:W3CDTF">2010-08-07T17:30:09Z</dcterms:modified>
</cp:coreProperties>
</file>